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19"/>
  </p:notesMasterIdLst>
  <p:sldIdLst>
    <p:sldId id="256" r:id="rId2"/>
    <p:sldId id="257" r:id="rId3"/>
    <p:sldId id="272" r:id="rId4"/>
    <p:sldId id="258" r:id="rId5"/>
    <p:sldId id="259" r:id="rId6"/>
    <p:sldId id="260" r:id="rId7"/>
    <p:sldId id="271" r:id="rId8"/>
    <p:sldId id="261" r:id="rId9"/>
    <p:sldId id="262" r:id="rId10"/>
    <p:sldId id="267" r:id="rId11"/>
    <p:sldId id="263" r:id="rId12"/>
    <p:sldId id="264" r:id="rId13"/>
    <p:sldId id="266" r:id="rId14"/>
    <p:sldId id="265" r:id="rId15"/>
    <p:sldId id="268" r:id="rId16"/>
    <p:sldId id="269" r:id="rId17"/>
    <p:sldId id="270"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857" autoAdjust="0"/>
  </p:normalViewPr>
  <p:slideViewPr>
    <p:cSldViewPr>
      <p:cViewPr>
        <p:scale>
          <a:sx n="75" d="100"/>
          <a:sy n="75" d="100"/>
        </p:scale>
        <p:origin x="-1236" y="6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331597A-826B-463C-A12F-7D7DD8A112D9}" type="doc">
      <dgm:prSet loTypeId="urn:microsoft.com/office/officeart/2005/8/layout/vList4#2" loCatId="list" qsTypeId="urn:microsoft.com/office/officeart/2005/8/quickstyle/simple1" qsCatId="simple" csTypeId="urn:microsoft.com/office/officeart/2005/8/colors/accent1_2" csCatId="accent1" phldr="1"/>
      <dgm:spPr/>
      <dgm:t>
        <a:bodyPr/>
        <a:lstStyle/>
        <a:p>
          <a:endParaRPr lang="en-US"/>
        </a:p>
      </dgm:t>
    </dgm:pt>
    <dgm:pt modelId="{58E7EEF5-5C67-4FCE-95C8-88A74051C0F4}">
      <dgm:prSet phldrT="[Text]"/>
      <dgm:spPr/>
      <dgm:t>
        <a:bodyPr/>
        <a:lstStyle/>
        <a:p>
          <a:r>
            <a:rPr lang="en-US" sz="2200" dirty="0" smtClean="0"/>
            <a:t>Schools</a:t>
          </a:r>
          <a:endParaRPr lang="en-US" sz="2200" dirty="0"/>
        </a:p>
      </dgm:t>
    </dgm:pt>
    <dgm:pt modelId="{DDC6299D-3504-426D-BBB9-6A24A0AC4A06}" type="parTrans" cxnId="{6019CB4F-CF59-4FDD-8548-387AAF5487CE}">
      <dgm:prSet/>
      <dgm:spPr/>
      <dgm:t>
        <a:bodyPr/>
        <a:lstStyle/>
        <a:p>
          <a:endParaRPr lang="en-US"/>
        </a:p>
      </dgm:t>
    </dgm:pt>
    <dgm:pt modelId="{09F3FB6D-D485-434E-B6F3-4A7F31763985}" type="sibTrans" cxnId="{6019CB4F-CF59-4FDD-8548-387AAF5487CE}">
      <dgm:prSet/>
      <dgm:spPr/>
      <dgm:t>
        <a:bodyPr/>
        <a:lstStyle/>
        <a:p>
          <a:endParaRPr lang="en-US"/>
        </a:p>
      </dgm:t>
    </dgm:pt>
    <dgm:pt modelId="{B1D76BDA-9FE5-4A30-AEC7-2BCBE2E4D3F1}">
      <dgm:prSet phldrT="[Text]" custT="1"/>
      <dgm:spPr/>
      <dgm:t>
        <a:bodyPr/>
        <a:lstStyle/>
        <a:p>
          <a:r>
            <a:rPr lang="en-US" sz="2000" dirty="0" smtClean="0"/>
            <a:t>Michigan State University</a:t>
          </a:r>
          <a:endParaRPr lang="en-US" sz="2000" dirty="0"/>
        </a:p>
      </dgm:t>
    </dgm:pt>
    <dgm:pt modelId="{7998A89A-224A-4797-9A63-84E2394EAAA8}" type="parTrans" cxnId="{8E3B62B8-B1CC-463C-B615-9DAF455E4A02}">
      <dgm:prSet/>
      <dgm:spPr/>
      <dgm:t>
        <a:bodyPr/>
        <a:lstStyle/>
        <a:p>
          <a:endParaRPr lang="en-US"/>
        </a:p>
      </dgm:t>
    </dgm:pt>
    <dgm:pt modelId="{D877514E-23BB-4644-89AB-6089F30D0542}" type="sibTrans" cxnId="{8E3B62B8-B1CC-463C-B615-9DAF455E4A02}">
      <dgm:prSet/>
      <dgm:spPr/>
      <dgm:t>
        <a:bodyPr/>
        <a:lstStyle/>
        <a:p>
          <a:endParaRPr lang="en-US"/>
        </a:p>
      </dgm:t>
    </dgm:pt>
    <dgm:pt modelId="{F68BFFDB-B216-4509-A7FB-2247708DCA12}">
      <dgm:prSet phldrT="[Text]" custT="1"/>
      <dgm:spPr/>
      <dgm:t>
        <a:bodyPr/>
        <a:lstStyle/>
        <a:p>
          <a:r>
            <a:rPr lang="en-US" sz="2000" dirty="0" smtClean="0"/>
            <a:t>Spring Arbor University</a:t>
          </a:r>
          <a:endParaRPr lang="en-US" sz="2000" dirty="0"/>
        </a:p>
      </dgm:t>
    </dgm:pt>
    <dgm:pt modelId="{4DF3D2E5-0339-4429-A3A0-1C4AB33AF433}" type="parTrans" cxnId="{AB2A77CB-A015-4F09-839E-74668433B351}">
      <dgm:prSet/>
      <dgm:spPr/>
      <dgm:t>
        <a:bodyPr/>
        <a:lstStyle/>
        <a:p>
          <a:endParaRPr lang="en-US"/>
        </a:p>
      </dgm:t>
    </dgm:pt>
    <dgm:pt modelId="{5196D3BA-7117-4569-BFFA-849760CE728D}" type="sibTrans" cxnId="{AB2A77CB-A015-4F09-839E-74668433B351}">
      <dgm:prSet/>
      <dgm:spPr/>
      <dgm:t>
        <a:bodyPr/>
        <a:lstStyle/>
        <a:p>
          <a:endParaRPr lang="en-US"/>
        </a:p>
      </dgm:t>
    </dgm:pt>
    <dgm:pt modelId="{AF92BAAA-B3E9-4228-970B-AF4DE0089457}">
      <dgm:prSet phldrT="[Text]"/>
      <dgm:spPr/>
      <dgm:t>
        <a:bodyPr/>
        <a:lstStyle/>
        <a:p>
          <a:r>
            <a:rPr lang="en-US" dirty="0" smtClean="0"/>
            <a:t>Teaching</a:t>
          </a:r>
          <a:endParaRPr lang="en-US" dirty="0"/>
        </a:p>
      </dgm:t>
    </dgm:pt>
    <dgm:pt modelId="{BA88F4BC-F195-47CF-87CD-EDF1C8095794}" type="parTrans" cxnId="{0DE425ED-9231-419B-9450-77895C29C8BD}">
      <dgm:prSet/>
      <dgm:spPr/>
      <dgm:t>
        <a:bodyPr/>
        <a:lstStyle/>
        <a:p>
          <a:endParaRPr lang="en-US"/>
        </a:p>
      </dgm:t>
    </dgm:pt>
    <dgm:pt modelId="{A0F1EDEA-E1EB-406B-92A1-E5D8348449FA}" type="sibTrans" cxnId="{0DE425ED-9231-419B-9450-77895C29C8BD}">
      <dgm:prSet/>
      <dgm:spPr/>
      <dgm:t>
        <a:bodyPr/>
        <a:lstStyle/>
        <a:p>
          <a:endParaRPr lang="en-US"/>
        </a:p>
      </dgm:t>
    </dgm:pt>
    <dgm:pt modelId="{E8C75360-0418-4E4C-BDB1-117527ABDD1C}">
      <dgm:prSet phldrT="[Text]"/>
      <dgm:spPr/>
      <dgm:t>
        <a:bodyPr/>
        <a:lstStyle/>
        <a:p>
          <a:r>
            <a:rPr lang="en-US" dirty="0" smtClean="0"/>
            <a:t>4</a:t>
          </a:r>
          <a:r>
            <a:rPr lang="en-US" baseline="30000" dirty="0" smtClean="0"/>
            <a:t>th</a:t>
          </a:r>
          <a:r>
            <a:rPr lang="en-US" dirty="0" smtClean="0"/>
            <a:t> &amp; 2</a:t>
          </a:r>
          <a:r>
            <a:rPr lang="en-US" baseline="30000" dirty="0" smtClean="0"/>
            <a:t>nd</a:t>
          </a:r>
          <a:r>
            <a:rPr lang="en-US" dirty="0" smtClean="0"/>
            <a:t> grade at Red Cedar</a:t>
          </a:r>
          <a:endParaRPr lang="en-US" dirty="0"/>
        </a:p>
      </dgm:t>
    </dgm:pt>
    <dgm:pt modelId="{9FBEB238-11FF-418D-971C-E0B6E4D9D156}" type="parTrans" cxnId="{7F69D983-857A-44A4-A7EC-071E65118063}">
      <dgm:prSet/>
      <dgm:spPr/>
      <dgm:t>
        <a:bodyPr/>
        <a:lstStyle/>
        <a:p>
          <a:endParaRPr lang="en-US"/>
        </a:p>
      </dgm:t>
    </dgm:pt>
    <dgm:pt modelId="{42E6CA99-8CF3-476C-A821-F829B136AFE3}" type="sibTrans" cxnId="{7F69D983-857A-44A4-A7EC-071E65118063}">
      <dgm:prSet/>
      <dgm:spPr/>
      <dgm:t>
        <a:bodyPr/>
        <a:lstStyle/>
        <a:p>
          <a:endParaRPr lang="en-US"/>
        </a:p>
      </dgm:t>
    </dgm:pt>
    <dgm:pt modelId="{06269C35-ADAB-4097-AD45-3BF9FC51878B}">
      <dgm:prSet phldrT="[Text]"/>
      <dgm:spPr/>
      <dgm:t>
        <a:bodyPr/>
        <a:lstStyle/>
        <a:p>
          <a:r>
            <a:rPr lang="en-US" dirty="0" smtClean="0"/>
            <a:t>Home Life</a:t>
          </a:r>
          <a:endParaRPr lang="en-US" dirty="0"/>
        </a:p>
      </dgm:t>
    </dgm:pt>
    <dgm:pt modelId="{4D0FFFBB-4D3E-4C93-9F8F-047BEFD9D2F7}" type="parTrans" cxnId="{630303DC-9D92-4B2A-87CE-B9622567A42B}">
      <dgm:prSet/>
      <dgm:spPr/>
      <dgm:t>
        <a:bodyPr/>
        <a:lstStyle/>
        <a:p>
          <a:endParaRPr lang="en-US"/>
        </a:p>
      </dgm:t>
    </dgm:pt>
    <dgm:pt modelId="{9459AEA7-D7CF-465C-ADF9-F4A1EE65C954}" type="sibTrans" cxnId="{630303DC-9D92-4B2A-87CE-B9622567A42B}">
      <dgm:prSet/>
      <dgm:spPr/>
      <dgm:t>
        <a:bodyPr/>
        <a:lstStyle/>
        <a:p>
          <a:endParaRPr lang="en-US"/>
        </a:p>
      </dgm:t>
    </dgm:pt>
    <dgm:pt modelId="{548C8477-F8D5-465F-BCF4-C14675689BF9}">
      <dgm:prSet phldrT="[Text]"/>
      <dgm:spPr/>
      <dgm:t>
        <a:bodyPr/>
        <a:lstStyle/>
        <a:p>
          <a:r>
            <a:rPr lang="en-US" dirty="0" smtClean="0"/>
            <a:t>Married &amp; </a:t>
          </a:r>
          <a:r>
            <a:rPr lang="en-US" dirty="0" smtClean="0"/>
            <a:t>3 </a:t>
          </a:r>
          <a:r>
            <a:rPr lang="en-US" dirty="0" smtClean="0"/>
            <a:t>boys </a:t>
          </a:r>
          <a:endParaRPr lang="en-US" dirty="0"/>
        </a:p>
      </dgm:t>
    </dgm:pt>
    <dgm:pt modelId="{052B6F22-14E8-4265-A4A9-0FFB8CA353A5}" type="parTrans" cxnId="{4C67D504-10DE-4880-90EF-A59CE205BBE2}">
      <dgm:prSet/>
      <dgm:spPr/>
      <dgm:t>
        <a:bodyPr/>
        <a:lstStyle/>
        <a:p>
          <a:endParaRPr lang="en-US"/>
        </a:p>
      </dgm:t>
    </dgm:pt>
    <dgm:pt modelId="{A48DC136-86C1-488D-822E-A3A439889710}" type="sibTrans" cxnId="{4C67D504-10DE-4880-90EF-A59CE205BBE2}">
      <dgm:prSet/>
      <dgm:spPr/>
      <dgm:t>
        <a:bodyPr/>
        <a:lstStyle/>
        <a:p>
          <a:endParaRPr lang="en-US"/>
        </a:p>
      </dgm:t>
    </dgm:pt>
    <dgm:pt modelId="{1062EED1-D3EF-469B-BA88-0483EAE98FB9}">
      <dgm:prSet phldrT="[Text]"/>
      <dgm:spPr/>
      <dgm:t>
        <a:bodyPr/>
        <a:lstStyle/>
        <a:p>
          <a:r>
            <a:rPr lang="en-US" dirty="0" smtClean="0"/>
            <a:t>Interests</a:t>
          </a:r>
          <a:endParaRPr lang="en-US" dirty="0"/>
        </a:p>
      </dgm:t>
    </dgm:pt>
    <dgm:pt modelId="{656CB29F-D45F-476A-8CD2-3E347339EECE}" type="parTrans" cxnId="{B29E3613-1B97-4F26-89FD-94358556975D}">
      <dgm:prSet/>
      <dgm:spPr/>
      <dgm:t>
        <a:bodyPr/>
        <a:lstStyle/>
        <a:p>
          <a:endParaRPr lang="en-US"/>
        </a:p>
      </dgm:t>
    </dgm:pt>
    <dgm:pt modelId="{9E4A88A6-183B-4C3D-943B-CAED4514DD95}" type="sibTrans" cxnId="{B29E3613-1B97-4F26-89FD-94358556975D}">
      <dgm:prSet/>
      <dgm:spPr/>
      <dgm:t>
        <a:bodyPr/>
        <a:lstStyle/>
        <a:p>
          <a:endParaRPr lang="en-US"/>
        </a:p>
      </dgm:t>
    </dgm:pt>
    <dgm:pt modelId="{127703CE-AF0A-4DDD-B047-4829DD6A90F9}">
      <dgm:prSet phldrT="[Text]"/>
      <dgm:spPr/>
      <dgm:t>
        <a:bodyPr/>
        <a:lstStyle/>
        <a:p>
          <a:r>
            <a:rPr lang="en-US" dirty="0" smtClean="0"/>
            <a:t>3</a:t>
          </a:r>
          <a:r>
            <a:rPr lang="en-US" baseline="30000" dirty="0" smtClean="0"/>
            <a:t>rd</a:t>
          </a:r>
          <a:r>
            <a:rPr lang="en-US" dirty="0" smtClean="0"/>
            <a:t> grade in El </a:t>
          </a:r>
          <a:r>
            <a:rPr lang="en-US" dirty="0" err="1" smtClean="0"/>
            <a:t>Lago</a:t>
          </a:r>
          <a:r>
            <a:rPr lang="en-US" dirty="0" smtClean="0"/>
            <a:t>, Texas</a:t>
          </a:r>
          <a:endParaRPr lang="en-US" dirty="0"/>
        </a:p>
      </dgm:t>
    </dgm:pt>
    <dgm:pt modelId="{C44D484D-6D06-43E5-A2B9-2668830BE7AE}" type="parTrans" cxnId="{63F69D91-684E-4A6D-916E-D00BBE65D663}">
      <dgm:prSet/>
      <dgm:spPr/>
      <dgm:t>
        <a:bodyPr/>
        <a:lstStyle/>
        <a:p>
          <a:endParaRPr lang="en-US"/>
        </a:p>
      </dgm:t>
    </dgm:pt>
    <dgm:pt modelId="{0463242F-BE2E-4989-8321-650E1484F7F9}" type="sibTrans" cxnId="{63F69D91-684E-4A6D-916E-D00BBE65D663}">
      <dgm:prSet/>
      <dgm:spPr/>
      <dgm:t>
        <a:bodyPr/>
        <a:lstStyle/>
        <a:p>
          <a:endParaRPr lang="en-US"/>
        </a:p>
      </dgm:t>
    </dgm:pt>
    <dgm:pt modelId="{054DA67D-4BA7-4884-BCF9-98F84E161EB0}">
      <dgm:prSet phldrT="[Text]"/>
      <dgm:spPr/>
      <dgm:t>
        <a:bodyPr/>
        <a:lstStyle/>
        <a:p>
          <a:r>
            <a:rPr lang="en-US" dirty="0" smtClean="0"/>
            <a:t>4</a:t>
          </a:r>
          <a:r>
            <a:rPr lang="en-US" baseline="30000" dirty="0" smtClean="0"/>
            <a:t>th</a:t>
          </a:r>
          <a:r>
            <a:rPr lang="en-US" dirty="0" smtClean="0"/>
            <a:t> grade internship in Haslett</a:t>
          </a:r>
          <a:endParaRPr lang="en-US" dirty="0"/>
        </a:p>
      </dgm:t>
    </dgm:pt>
    <dgm:pt modelId="{737969D4-FD4A-400A-BB6C-5C682027A2E8}" type="parTrans" cxnId="{87157929-E0EB-4F30-A6F3-827758638D7D}">
      <dgm:prSet/>
      <dgm:spPr/>
      <dgm:t>
        <a:bodyPr/>
        <a:lstStyle/>
        <a:p>
          <a:endParaRPr lang="en-US"/>
        </a:p>
      </dgm:t>
    </dgm:pt>
    <dgm:pt modelId="{86B265E2-3064-4615-B351-2637191965FE}" type="sibTrans" cxnId="{87157929-E0EB-4F30-A6F3-827758638D7D}">
      <dgm:prSet/>
      <dgm:spPr/>
      <dgm:t>
        <a:bodyPr/>
        <a:lstStyle/>
        <a:p>
          <a:endParaRPr lang="en-US"/>
        </a:p>
      </dgm:t>
    </dgm:pt>
    <dgm:pt modelId="{A62C3AA8-CCAB-4887-B339-A057C713FFCE}" type="pres">
      <dgm:prSet presAssocID="{7331597A-826B-463C-A12F-7D7DD8A112D9}" presName="linear" presStyleCnt="0">
        <dgm:presLayoutVars>
          <dgm:dir/>
          <dgm:resizeHandles val="exact"/>
        </dgm:presLayoutVars>
      </dgm:prSet>
      <dgm:spPr/>
      <dgm:t>
        <a:bodyPr/>
        <a:lstStyle/>
        <a:p>
          <a:endParaRPr lang="en-US"/>
        </a:p>
      </dgm:t>
    </dgm:pt>
    <dgm:pt modelId="{C926999B-C0BD-4CFC-A527-FBD097671E9C}" type="pres">
      <dgm:prSet presAssocID="{58E7EEF5-5C67-4FCE-95C8-88A74051C0F4}" presName="comp" presStyleCnt="0"/>
      <dgm:spPr/>
      <dgm:t>
        <a:bodyPr/>
        <a:lstStyle/>
        <a:p>
          <a:endParaRPr lang="en-US"/>
        </a:p>
      </dgm:t>
    </dgm:pt>
    <dgm:pt modelId="{A9112666-CEA7-49DC-BA9D-36E300B7C0BA}" type="pres">
      <dgm:prSet presAssocID="{58E7EEF5-5C67-4FCE-95C8-88A74051C0F4}" presName="box" presStyleLbl="node1" presStyleIdx="0" presStyleCnt="3" custLinFactNeighborY="5333"/>
      <dgm:spPr/>
      <dgm:t>
        <a:bodyPr/>
        <a:lstStyle/>
        <a:p>
          <a:endParaRPr lang="en-US"/>
        </a:p>
      </dgm:t>
    </dgm:pt>
    <dgm:pt modelId="{CD229350-2BDD-4B34-AF48-E42F19C28DE0}" type="pres">
      <dgm:prSet presAssocID="{58E7EEF5-5C67-4FCE-95C8-88A74051C0F4}" presName="img" presStyleLbl="fgImgPlace1" presStyleIdx="0" presStyleCnt="3" custScaleX="49306" custScaleY="88334"/>
      <dgm:spPr>
        <a:blipFill rotWithShape="0">
          <a:blip xmlns:r="http://schemas.openxmlformats.org/officeDocument/2006/relationships" r:embed="rId1"/>
          <a:stretch>
            <a:fillRect/>
          </a:stretch>
        </a:blipFill>
      </dgm:spPr>
      <dgm:t>
        <a:bodyPr/>
        <a:lstStyle/>
        <a:p>
          <a:endParaRPr lang="en-US"/>
        </a:p>
      </dgm:t>
    </dgm:pt>
    <dgm:pt modelId="{C7AE53D4-5254-4AAD-98D7-4BC8A557AF98}" type="pres">
      <dgm:prSet presAssocID="{58E7EEF5-5C67-4FCE-95C8-88A74051C0F4}" presName="text" presStyleLbl="node1" presStyleIdx="0" presStyleCnt="3">
        <dgm:presLayoutVars>
          <dgm:bulletEnabled val="1"/>
        </dgm:presLayoutVars>
      </dgm:prSet>
      <dgm:spPr/>
      <dgm:t>
        <a:bodyPr/>
        <a:lstStyle/>
        <a:p>
          <a:endParaRPr lang="en-US"/>
        </a:p>
      </dgm:t>
    </dgm:pt>
    <dgm:pt modelId="{3F8BC58F-1026-4F13-B94A-F5661B3103F3}" type="pres">
      <dgm:prSet presAssocID="{09F3FB6D-D485-434E-B6F3-4A7F31763985}" presName="spacer" presStyleCnt="0"/>
      <dgm:spPr/>
      <dgm:t>
        <a:bodyPr/>
        <a:lstStyle/>
        <a:p>
          <a:endParaRPr lang="en-US"/>
        </a:p>
      </dgm:t>
    </dgm:pt>
    <dgm:pt modelId="{9EF5E2DF-0E24-421D-AF40-729F50AE393C}" type="pres">
      <dgm:prSet presAssocID="{AF92BAAA-B3E9-4228-970B-AF4DE0089457}" presName="comp" presStyleCnt="0"/>
      <dgm:spPr/>
      <dgm:t>
        <a:bodyPr/>
        <a:lstStyle/>
        <a:p>
          <a:endParaRPr lang="en-US"/>
        </a:p>
      </dgm:t>
    </dgm:pt>
    <dgm:pt modelId="{CE9DFF4B-897A-4EEF-B8BD-F741966A22E3}" type="pres">
      <dgm:prSet presAssocID="{AF92BAAA-B3E9-4228-970B-AF4DE0089457}" presName="box" presStyleLbl="node1" presStyleIdx="1" presStyleCnt="3" custLinFactNeighborY="2000"/>
      <dgm:spPr/>
      <dgm:t>
        <a:bodyPr/>
        <a:lstStyle/>
        <a:p>
          <a:endParaRPr lang="en-US"/>
        </a:p>
      </dgm:t>
    </dgm:pt>
    <dgm:pt modelId="{AF026545-1DC2-4CA2-82FE-57F72CEB61B8}" type="pres">
      <dgm:prSet presAssocID="{AF92BAAA-B3E9-4228-970B-AF4DE0089457}" presName="img" presStyleLbl="fgImgPlace1" presStyleIdx="1" presStyleCnt="3" custScaleX="49306" custScaleY="93333"/>
      <dgm:spPr>
        <a:blipFill rotWithShape="0">
          <a:blip xmlns:r="http://schemas.openxmlformats.org/officeDocument/2006/relationships" r:embed="rId2"/>
          <a:stretch>
            <a:fillRect/>
          </a:stretch>
        </a:blipFill>
      </dgm:spPr>
      <dgm:t>
        <a:bodyPr/>
        <a:lstStyle/>
        <a:p>
          <a:endParaRPr lang="en-US"/>
        </a:p>
      </dgm:t>
    </dgm:pt>
    <dgm:pt modelId="{C559A6F5-68EF-4356-B29A-82F98B3029A6}" type="pres">
      <dgm:prSet presAssocID="{AF92BAAA-B3E9-4228-970B-AF4DE0089457}" presName="text" presStyleLbl="node1" presStyleIdx="1" presStyleCnt="3">
        <dgm:presLayoutVars>
          <dgm:bulletEnabled val="1"/>
        </dgm:presLayoutVars>
      </dgm:prSet>
      <dgm:spPr/>
      <dgm:t>
        <a:bodyPr/>
        <a:lstStyle/>
        <a:p>
          <a:endParaRPr lang="en-US"/>
        </a:p>
      </dgm:t>
    </dgm:pt>
    <dgm:pt modelId="{477F40A1-C708-41E7-B521-03EAADF17ECA}" type="pres">
      <dgm:prSet presAssocID="{A0F1EDEA-E1EB-406B-92A1-E5D8348449FA}" presName="spacer" presStyleCnt="0"/>
      <dgm:spPr/>
      <dgm:t>
        <a:bodyPr/>
        <a:lstStyle/>
        <a:p>
          <a:endParaRPr lang="en-US"/>
        </a:p>
      </dgm:t>
    </dgm:pt>
    <dgm:pt modelId="{47D0D2BF-4AE9-4074-8E88-AFEF028A80EE}" type="pres">
      <dgm:prSet presAssocID="{06269C35-ADAB-4097-AD45-3BF9FC51878B}" presName="comp" presStyleCnt="0"/>
      <dgm:spPr/>
      <dgm:t>
        <a:bodyPr/>
        <a:lstStyle/>
        <a:p>
          <a:endParaRPr lang="en-US"/>
        </a:p>
      </dgm:t>
    </dgm:pt>
    <dgm:pt modelId="{F6E1A843-F65C-4D6F-A484-70B84C07F88C}" type="pres">
      <dgm:prSet presAssocID="{06269C35-ADAB-4097-AD45-3BF9FC51878B}" presName="box" presStyleLbl="node1" presStyleIdx="2" presStyleCnt="3" custLinFactNeighborY="5333"/>
      <dgm:spPr/>
      <dgm:t>
        <a:bodyPr/>
        <a:lstStyle/>
        <a:p>
          <a:endParaRPr lang="en-US"/>
        </a:p>
      </dgm:t>
    </dgm:pt>
    <dgm:pt modelId="{196E3239-DBDC-4548-A3D3-0459BBC87C14}" type="pres">
      <dgm:prSet presAssocID="{06269C35-ADAB-4097-AD45-3BF9FC51878B}" presName="img" presStyleLbl="fgImgPlace1" presStyleIdx="2" presStyleCnt="3" custScaleX="77083" custScaleY="77083" custLinFactNeighborX="3009" custLinFactNeighborY="1041"/>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1000" r="-1000"/>
          </a:stretch>
        </a:blipFill>
      </dgm:spPr>
      <dgm:t>
        <a:bodyPr/>
        <a:lstStyle/>
        <a:p>
          <a:endParaRPr lang="en-US"/>
        </a:p>
      </dgm:t>
    </dgm:pt>
    <dgm:pt modelId="{1656FFAC-5E42-41E8-BF1B-5B7C047E91AE}" type="pres">
      <dgm:prSet presAssocID="{06269C35-ADAB-4097-AD45-3BF9FC51878B}" presName="text" presStyleLbl="node1" presStyleIdx="2" presStyleCnt="3">
        <dgm:presLayoutVars>
          <dgm:bulletEnabled val="1"/>
        </dgm:presLayoutVars>
      </dgm:prSet>
      <dgm:spPr/>
      <dgm:t>
        <a:bodyPr/>
        <a:lstStyle/>
        <a:p>
          <a:endParaRPr lang="en-US"/>
        </a:p>
      </dgm:t>
    </dgm:pt>
  </dgm:ptLst>
  <dgm:cxnLst>
    <dgm:cxn modelId="{49587E36-C794-4066-A63C-7A3210E38F62}" type="presOf" srcId="{06269C35-ADAB-4097-AD45-3BF9FC51878B}" destId="{1656FFAC-5E42-41E8-BF1B-5B7C047E91AE}" srcOrd="1" destOrd="0" presId="urn:microsoft.com/office/officeart/2005/8/layout/vList4#2"/>
    <dgm:cxn modelId="{6B78C2F8-FB9B-4A14-8690-851BEA83E3E0}" type="presOf" srcId="{127703CE-AF0A-4DDD-B047-4829DD6A90F9}" destId="{C559A6F5-68EF-4356-B29A-82F98B3029A6}" srcOrd="1" destOrd="2" presId="urn:microsoft.com/office/officeart/2005/8/layout/vList4#2"/>
    <dgm:cxn modelId="{A98C0A7D-C8A3-4C1D-AE61-D82E9B3306B2}" type="presOf" srcId="{1062EED1-D3EF-469B-BA88-0483EAE98FB9}" destId="{1656FFAC-5E42-41E8-BF1B-5B7C047E91AE}" srcOrd="1" destOrd="2" presId="urn:microsoft.com/office/officeart/2005/8/layout/vList4#2"/>
    <dgm:cxn modelId="{6833DD7D-0852-4111-91D9-21259BC78184}" type="presOf" srcId="{1062EED1-D3EF-469B-BA88-0483EAE98FB9}" destId="{F6E1A843-F65C-4D6F-A484-70B84C07F88C}" srcOrd="0" destOrd="2" presId="urn:microsoft.com/office/officeart/2005/8/layout/vList4#2"/>
    <dgm:cxn modelId="{E046135A-6F61-4035-B4A8-4F0BE48213C6}" type="presOf" srcId="{054DA67D-4BA7-4884-BCF9-98F84E161EB0}" destId="{C559A6F5-68EF-4356-B29A-82F98B3029A6}" srcOrd="1" destOrd="3" presId="urn:microsoft.com/office/officeart/2005/8/layout/vList4#2"/>
    <dgm:cxn modelId="{7F69D983-857A-44A4-A7EC-071E65118063}" srcId="{AF92BAAA-B3E9-4228-970B-AF4DE0089457}" destId="{E8C75360-0418-4E4C-BDB1-117527ABDD1C}" srcOrd="0" destOrd="0" parTransId="{9FBEB238-11FF-418D-971C-E0B6E4D9D156}" sibTransId="{42E6CA99-8CF3-476C-A821-F829B136AFE3}"/>
    <dgm:cxn modelId="{87157929-E0EB-4F30-A6F3-827758638D7D}" srcId="{AF92BAAA-B3E9-4228-970B-AF4DE0089457}" destId="{054DA67D-4BA7-4884-BCF9-98F84E161EB0}" srcOrd="2" destOrd="0" parTransId="{737969D4-FD4A-400A-BB6C-5C682027A2E8}" sibTransId="{86B265E2-3064-4615-B351-2637191965FE}"/>
    <dgm:cxn modelId="{9E0E2886-DFFA-4281-80E1-BDA3339FA0C2}" type="presOf" srcId="{AF92BAAA-B3E9-4228-970B-AF4DE0089457}" destId="{C559A6F5-68EF-4356-B29A-82F98B3029A6}" srcOrd="1" destOrd="0" presId="urn:microsoft.com/office/officeart/2005/8/layout/vList4#2"/>
    <dgm:cxn modelId="{DD68DAA2-2F27-4146-96BD-04708B1C19F9}" type="presOf" srcId="{B1D76BDA-9FE5-4A30-AEC7-2BCBE2E4D3F1}" destId="{C7AE53D4-5254-4AAD-98D7-4BC8A557AF98}" srcOrd="1" destOrd="1" presId="urn:microsoft.com/office/officeart/2005/8/layout/vList4#2"/>
    <dgm:cxn modelId="{CE2E8568-9096-4029-920B-38E1E66A8C60}" type="presOf" srcId="{7331597A-826B-463C-A12F-7D7DD8A112D9}" destId="{A62C3AA8-CCAB-4887-B339-A057C713FFCE}" srcOrd="0" destOrd="0" presId="urn:microsoft.com/office/officeart/2005/8/layout/vList4#2"/>
    <dgm:cxn modelId="{B95229FF-60DC-4F8C-9171-2B16DE8DF0FD}" type="presOf" srcId="{E8C75360-0418-4E4C-BDB1-117527ABDD1C}" destId="{C559A6F5-68EF-4356-B29A-82F98B3029A6}" srcOrd="1" destOrd="1" presId="urn:microsoft.com/office/officeart/2005/8/layout/vList4#2"/>
    <dgm:cxn modelId="{9961AD20-CC7F-4040-93E6-161F14567171}" type="presOf" srcId="{F68BFFDB-B216-4509-A7FB-2247708DCA12}" destId="{A9112666-CEA7-49DC-BA9D-36E300B7C0BA}" srcOrd="0" destOrd="2" presId="urn:microsoft.com/office/officeart/2005/8/layout/vList4#2"/>
    <dgm:cxn modelId="{E243F138-FAB4-4A4F-91CF-50A3A05DB380}" type="presOf" srcId="{B1D76BDA-9FE5-4A30-AEC7-2BCBE2E4D3F1}" destId="{A9112666-CEA7-49DC-BA9D-36E300B7C0BA}" srcOrd="0" destOrd="1" presId="urn:microsoft.com/office/officeart/2005/8/layout/vList4#2"/>
    <dgm:cxn modelId="{AB2A77CB-A015-4F09-839E-74668433B351}" srcId="{58E7EEF5-5C67-4FCE-95C8-88A74051C0F4}" destId="{F68BFFDB-B216-4509-A7FB-2247708DCA12}" srcOrd="1" destOrd="0" parTransId="{4DF3D2E5-0339-4429-A3A0-1C4AB33AF433}" sibTransId="{5196D3BA-7117-4569-BFFA-849760CE728D}"/>
    <dgm:cxn modelId="{0E35D7AB-BC4F-4B6B-94A2-FE25D57D197B}" type="presOf" srcId="{06269C35-ADAB-4097-AD45-3BF9FC51878B}" destId="{F6E1A843-F65C-4D6F-A484-70B84C07F88C}" srcOrd="0" destOrd="0" presId="urn:microsoft.com/office/officeart/2005/8/layout/vList4#2"/>
    <dgm:cxn modelId="{69ECC050-81C1-4261-A6E9-DF97314A2E82}" type="presOf" srcId="{AF92BAAA-B3E9-4228-970B-AF4DE0089457}" destId="{CE9DFF4B-897A-4EEF-B8BD-F741966A22E3}" srcOrd="0" destOrd="0" presId="urn:microsoft.com/office/officeart/2005/8/layout/vList4#2"/>
    <dgm:cxn modelId="{79312229-CC63-4642-9AB3-BAEA313B5547}" type="presOf" srcId="{548C8477-F8D5-465F-BCF4-C14675689BF9}" destId="{1656FFAC-5E42-41E8-BF1B-5B7C047E91AE}" srcOrd="1" destOrd="1" presId="urn:microsoft.com/office/officeart/2005/8/layout/vList4#2"/>
    <dgm:cxn modelId="{8796A085-EE36-4F5A-BDC4-6798AC05CDBB}" type="presOf" srcId="{127703CE-AF0A-4DDD-B047-4829DD6A90F9}" destId="{CE9DFF4B-897A-4EEF-B8BD-F741966A22E3}" srcOrd="0" destOrd="2" presId="urn:microsoft.com/office/officeart/2005/8/layout/vList4#2"/>
    <dgm:cxn modelId="{B29E3613-1B97-4F26-89FD-94358556975D}" srcId="{06269C35-ADAB-4097-AD45-3BF9FC51878B}" destId="{1062EED1-D3EF-469B-BA88-0483EAE98FB9}" srcOrd="1" destOrd="0" parTransId="{656CB29F-D45F-476A-8CD2-3E347339EECE}" sibTransId="{9E4A88A6-183B-4C3D-943B-CAED4514DD95}"/>
    <dgm:cxn modelId="{D25FD49C-E110-48D1-BF51-68AEEC43748D}" type="presOf" srcId="{548C8477-F8D5-465F-BCF4-C14675689BF9}" destId="{F6E1A843-F65C-4D6F-A484-70B84C07F88C}" srcOrd="0" destOrd="1" presId="urn:microsoft.com/office/officeart/2005/8/layout/vList4#2"/>
    <dgm:cxn modelId="{63F69D91-684E-4A6D-916E-D00BBE65D663}" srcId="{AF92BAAA-B3E9-4228-970B-AF4DE0089457}" destId="{127703CE-AF0A-4DDD-B047-4829DD6A90F9}" srcOrd="1" destOrd="0" parTransId="{C44D484D-6D06-43E5-A2B9-2668830BE7AE}" sibTransId="{0463242F-BE2E-4989-8321-650E1484F7F9}"/>
    <dgm:cxn modelId="{0DE425ED-9231-419B-9450-77895C29C8BD}" srcId="{7331597A-826B-463C-A12F-7D7DD8A112D9}" destId="{AF92BAAA-B3E9-4228-970B-AF4DE0089457}" srcOrd="1" destOrd="0" parTransId="{BA88F4BC-F195-47CF-87CD-EDF1C8095794}" sibTransId="{A0F1EDEA-E1EB-406B-92A1-E5D8348449FA}"/>
    <dgm:cxn modelId="{DE500BD6-2438-4676-A997-C8D27047DB41}" type="presOf" srcId="{58E7EEF5-5C67-4FCE-95C8-88A74051C0F4}" destId="{C7AE53D4-5254-4AAD-98D7-4BC8A557AF98}" srcOrd="1" destOrd="0" presId="urn:microsoft.com/office/officeart/2005/8/layout/vList4#2"/>
    <dgm:cxn modelId="{6F34D3B6-5AEB-43B6-A307-FE839E3CC3BE}" type="presOf" srcId="{58E7EEF5-5C67-4FCE-95C8-88A74051C0F4}" destId="{A9112666-CEA7-49DC-BA9D-36E300B7C0BA}" srcOrd="0" destOrd="0" presId="urn:microsoft.com/office/officeart/2005/8/layout/vList4#2"/>
    <dgm:cxn modelId="{4C67D504-10DE-4880-90EF-A59CE205BBE2}" srcId="{06269C35-ADAB-4097-AD45-3BF9FC51878B}" destId="{548C8477-F8D5-465F-BCF4-C14675689BF9}" srcOrd="0" destOrd="0" parTransId="{052B6F22-14E8-4265-A4A9-0FFB8CA353A5}" sibTransId="{A48DC136-86C1-488D-822E-A3A439889710}"/>
    <dgm:cxn modelId="{8E3B62B8-B1CC-463C-B615-9DAF455E4A02}" srcId="{58E7EEF5-5C67-4FCE-95C8-88A74051C0F4}" destId="{B1D76BDA-9FE5-4A30-AEC7-2BCBE2E4D3F1}" srcOrd="0" destOrd="0" parTransId="{7998A89A-224A-4797-9A63-84E2394EAAA8}" sibTransId="{D877514E-23BB-4644-89AB-6089F30D0542}"/>
    <dgm:cxn modelId="{D3B0D6F3-5242-4BA0-802C-0EE3CC0E9D61}" type="presOf" srcId="{E8C75360-0418-4E4C-BDB1-117527ABDD1C}" destId="{CE9DFF4B-897A-4EEF-B8BD-F741966A22E3}" srcOrd="0" destOrd="1" presId="urn:microsoft.com/office/officeart/2005/8/layout/vList4#2"/>
    <dgm:cxn modelId="{630303DC-9D92-4B2A-87CE-B9622567A42B}" srcId="{7331597A-826B-463C-A12F-7D7DD8A112D9}" destId="{06269C35-ADAB-4097-AD45-3BF9FC51878B}" srcOrd="2" destOrd="0" parTransId="{4D0FFFBB-4D3E-4C93-9F8F-047BEFD9D2F7}" sibTransId="{9459AEA7-D7CF-465C-ADF9-F4A1EE65C954}"/>
    <dgm:cxn modelId="{DCE59D4C-F197-4AAE-9998-66960F5BAD64}" type="presOf" srcId="{F68BFFDB-B216-4509-A7FB-2247708DCA12}" destId="{C7AE53D4-5254-4AAD-98D7-4BC8A557AF98}" srcOrd="1" destOrd="2" presId="urn:microsoft.com/office/officeart/2005/8/layout/vList4#2"/>
    <dgm:cxn modelId="{6019CB4F-CF59-4FDD-8548-387AAF5487CE}" srcId="{7331597A-826B-463C-A12F-7D7DD8A112D9}" destId="{58E7EEF5-5C67-4FCE-95C8-88A74051C0F4}" srcOrd="0" destOrd="0" parTransId="{DDC6299D-3504-426D-BBB9-6A24A0AC4A06}" sibTransId="{09F3FB6D-D485-434E-B6F3-4A7F31763985}"/>
    <dgm:cxn modelId="{844D4FD7-9B8E-43D4-AF80-61F236EE92EE}" type="presOf" srcId="{054DA67D-4BA7-4884-BCF9-98F84E161EB0}" destId="{CE9DFF4B-897A-4EEF-B8BD-F741966A22E3}" srcOrd="0" destOrd="3" presId="urn:microsoft.com/office/officeart/2005/8/layout/vList4#2"/>
    <dgm:cxn modelId="{48C2CD6E-5677-42F9-8429-1761120FF417}" type="presParOf" srcId="{A62C3AA8-CCAB-4887-B339-A057C713FFCE}" destId="{C926999B-C0BD-4CFC-A527-FBD097671E9C}" srcOrd="0" destOrd="0" presId="urn:microsoft.com/office/officeart/2005/8/layout/vList4#2"/>
    <dgm:cxn modelId="{18C674E8-2608-4B0E-9C35-E91C360B32D0}" type="presParOf" srcId="{C926999B-C0BD-4CFC-A527-FBD097671E9C}" destId="{A9112666-CEA7-49DC-BA9D-36E300B7C0BA}" srcOrd="0" destOrd="0" presId="urn:microsoft.com/office/officeart/2005/8/layout/vList4#2"/>
    <dgm:cxn modelId="{521F7A68-98F2-42BE-BA90-8DD3FE248A3E}" type="presParOf" srcId="{C926999B-C0BD-4CFC-A527-FBD097671E9C}" destId="{CD229350-2BDD-4B34-AF48-E42F19C28DE0}" srcOrd="1" destOrd="0" presId="urn:microsoft.com/office/officeart/2005/8/layout/vList4#2"/>
    <dgm:cxn modelId="{ADC3A718-E741-4CA3-ACEB-D421ECD25323}" type="presParOf" srcId="{C926999B-C0BD-4CFC-A527-FBD097671E9C}" destId="{C7AE53D4-5254-4AAD-98D7-4BC8A557AF98}" srcOrd="2" destOrd="0" presId="urn:microsoft.com/office/officeart/2005/8/layout/vList4#2"/>
    <dgm:cxn modelId="{19F36F50-4F92-485A-8A93-25E5E14DF908}" type="presParOf" srcId="{A62C3AA8-CCAB-4887-B339-A057C713FFCE}" destId="{3F8BC58F-1026-4F13-B94A-F5661B3103F3}" srcOrd="1" destOrd="0" presId="urn:microsoft.com/office/officeart/2005/8/layout/vList4#2"/>
    <dgm:cxn modelId="{AC000653-346D-4A93-930C-21587136EE1A}" type="presParOf" srcId="{A62C3AA8-CCAB-4887-B339-A057C713FFCE}" destId="{9EF5E2DF-0E24-421D-AF40-729F50AE393C}" srcOrd="2" destOrd="0" presId="urn:microsoft.com/office/officeart/2005/8/layout/vList4#2"/>
    <dgm:cxn modelId="{DFE439A7-28B0-45C7-8911-4DA61F997F11}" type="presParOf" srcId="{9EF5E2DF-0E24-421D-AF40-729F50AE393C}" destId="{CE9DFF4B-897A-4EEF-B8BD-F741966A22E3}" srcOrd="0" destOrd="0" presId="urn:microsoft.com/office/officeart/2005/8/layout/vList4#2"/>
    <dgm:cxn modelId="{C6EE9D1F-C56F-470B-B928-FD91599E7DE9}" type="presParOf" srcId="{9EF5E2DF-0E24-421D-AF40-729F50AE393C}" destId="{AF026545-1DC2-4CA2-82FE-57F72CEB61B8}" srcOrd="1" destOrd="0" presId="urn:microsoft.com/office/officeart/2005/8/layout/vList4#2"/>
    <dgm:cxn modelId="{A0161FBE-1891-48EB-B0E5-E2107D71FE71}" type="presParOf" srcId="{9EF5E2DF-0E24-421D-AF40-729F50AE393C}" destId="{C559A6F5-68EF-4356-B29A-82F98B3029A6}" srcOrd="2" destOrd="0" presId="urn:microsoft.com/office/officeart/2005/8/layout/vList4#2"/>
    <dgm:cxn modelId="{BEFA5FD2-83D8-4A4E-A5CE-101ED0F78F58}" type="presParOf" srcId="{A62C3AA8-CCAB-4887-B339-A057C713FFCE}" destId="{477F40A1-C708-41E7-B521-03EAADF17ECA}" srcOrd="3" destOrd="0" presId="urn:microsoft.com/office/officeart/2005/8/layout/vList4#2"/>
    <dgm:cxn modelId="{84F4C98B-C534-4690-B940-0646ACAB0AC9}" type="presParOf" srcId="{A62C3AA8-CCAB-4887-B339-A057C713FFCE}" destId="{47D0D2BF-4AE9-4074-8E88-AFEF028A80EE}" srcOrd="4" destOrd="0" presId="urn:microsoft.com/office/officeart/2005/8/layout/vList4#2"/>
    <dgm:cxn modelId="{B7C272E0-4462-41A9-9CAE-652A790AF326}" type="presParOf" srcId="{47D0D2BF-4AE9-4074-8E88-AFEF028A80EE}" destId="{F6E1A843-F65C-4D6F-A484-70B84C07F88C}" srcOrd="0" destOrd="0" presId="urn:microsoft.com/office/officeart/2005/8/layout/vList4#2"/>
    <dgm:cxn modelId="{41439323-2F9D-4296-8055-D7857F39371D}" type="presParOf" srcId="{47D0D2BF-4AE9-4074-8E88-AFEF028A80EE}" destId="{196E3239-DBDC-4548-A3D3-0459BBC87C14}" srcOrd="1" destOrd="0" presId="urn:microsoft.com/office/officeart/2005/8/layout/vList4#2"/>
    <dgm:cxn modelId="{38622330-C85F-45CC-A834-A7EF6DD16C71}" type="presParOf" srcId="{47D0D2BF-4AE9-4074-8E88-AFEF028A80EE}" destId="{1656FFAC-5E42-41E8-BF1B-5B7C047E91AE}" srcOrd="2" destOrd="0" presId="urn:microsoft.com/office/officeart/2005/8/layout/vList4#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112666-CEA7-49DC-BA9D-36E300B7C0BA}">
      <dsp:nvSpPr>
        <dsp:cNvPr id="0" name=""/>
        <dsp:cNvSpPr/>
      </dsp:nvSpPr>
      <dsp:spPr>
        <a:xfrm>
          <a:off x="0" y="76195"/>
          <a:ext cx="8229600" cy="1428750"/>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lvl="0" algn="l" defTabSz="977900">
            <a:lnSpc>
              <a:spcPct val="90000"/>
            </a:lnSpc>
            <a:spcBef>
              <a:spcPct val="0"/>
            </a:spcBef>
            <a:spcAft>
              <a:spcPct val="35000"/>
            </a:spcAft>
          </a:pPr>
          <a:r>
            <a:rPr lang="en-US" sz="2200" kern="1200" dirty="0" smtClean="0"/>
            <a:t>Schools</a:t>
          </a:r>
          <a:endParaRPr lang="en-US" sz="2200" kern="1200" dirty="0"/>
        </a:p>
        <a:p>
          <a:pPr marL="228600" lvl="1" indent="-228600" algn="l" defTabSz="889000">
            <a:lnSpc>
              <a:spcPct val="90000"/>
            </a:lnSpc>
            <a:spcBef>
              <a:spcPct val="0"/>
            </a:spcBef>
            <a:spcAft>
              <a:spcPct val="15000"/>
            </a:spcAft>
            <a:buChar char="••"/>
          </a:pPr>
          <a:r>
            <a:rPr lang="en-US" sz="2000" kern="1200" dirty="0" smtClean="0"/>
            <a:t>Michigan State University</a:t>
          </a:r>
          <a:endParaRPr lang="en-US" sz="2000" kern="1200" dirty="0"/>
        </a:p>
        <a:p>
          <a:pPr marL="228600" lvl="1" indent="-228600" algn="l" defTabSz="889000">
            <a:lnSpc>
              <a:spcPct val="90000"/>
            </a:lnSpc>
            <a:spcBef>
              <a:spcPct val="0"/>
            </a:spcBef>
            <a:spcAft>
              <a:spcPct val="15000"/>
            </a:spcAft>
            <a:buChar char="••"/>
          </a:pPr>
          <a:r>
            <a:rPr lang="en-US" sz="2000" kern="1200" dirty="0" smtClean="0"/>
            <a:t>Spring Arbor University</a:t>
          </a:r>
          <a:endParaRPr lang="en-US" sz="2000" kern="1200" dirty="0"/>
        </a:p>
      </dsp:txBody>
      <dsp:txXfrm>
        <a:off x="1788795" y="76195"/>
        <a:ext cx="6440805" cy="1428750"/>
      </dsp:txXfrm>
    </dsp:sp>
    <dsp:sp modelId="{CD229350-2BDD-4B34-AF48-E42F19C28DE0}">
      <dsp:nvSpPr>
        <dsp:cNvPr id="0" name=""/>
        <dsp:cNvSpPr/>
      </dsp:nvSpPr>
      <dsp:spPr>
        <a:xfrm>
          <a:off x="560066" y="209546"/>
          <a:ext cx="811537" cy="1009657"/>
        </a:xfrm>
        <a:prstGeom prst="roundRect">
          <a:avLst>
            <a:gd name="adj" fmla="val 10000"/>
          </a:avLst>
        </a:prstGeom>
        <a:blipFill rotWithShape="0">
          <a:blip xmlns:r="http://schemas.openxmlformats.org/officeDocument/2006/relationships" r:embed="rId1"/>
          <a:stretch>
            <a:fillRect/>
          </a:stretch>
        </a:blip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E9DFF4B-897A-4EEF-B8BD-F741966A22E3}">
      <dsp:nvSpPr>
        <dsp:cNvPr id="0" name=""/>
        <dsp:cNvSpPr/>
      </dsp:nvSpPr>
      <dsp:spPr>
        <a:xfrm>
          <a:off x="0" y="1600200"/>
          <a:ext cx="8229600" cy="1428750"/>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en-US" sz="2200" kern="1200" dirty="0" smtClean="0"/>
            <a:t>Teaching</a:t>
          </a:r>
          <a:endParaRPr lang="en-US" sz="2200" kern="1200" dirty="0"/>
        </a:p>
        <a:p>
          <a:pPr marL="171450" lvl="1" indent="-171450" algn="l" defTabSz="755650">
            <a:lnSpc>
              <a:spcPct val="90000"/>
            </a:lnSpc>
            <a:spcBef>
              <a:spcPct val="0"/>
            </a:spcBef>
            <a:spcAft>
              <a:spcPct val="15000"/>
            </a:spcAft>
            <a:buChar char="••"/>
          </a:pPr>
          <a:r>
            <a:rPr lang="en-US" sz="1700" kern="1200" dirty="0" smtClean="0"/>
            <a:t>4</a:t>
          </a:r>
          <a:r>
            <a:rPr lang="en-US" sz="1700" kern="1200" baseline="30000" dirty="0" smtClean="0"/>
            <a:t>th</a:t>
          </a:r>
          <a:r>
            <a:rPr lang="en-US" sz="1700" kern="1200" dirty="0" smtClean="0"/>
            <a:t> &amp; 2</a:t>
          </a:r>
          <a:r>
            <a:rPr lang="en-US" sz="1700" kern="1200" baseline="30000" dirty="0" smtClean="0"/>
            <a:t>nd</a:t>
          </a:r>
          <a:r>
            <a:rPr lang="en-US" sz="1700" kern="1200" dirty="0" smtClean="0"/>
            <a:t> grade at Red Cedar</a:t>
          </a:r>
          <a:endParaRPr lang="en-US" sz="1700" kern="1200" dirty="0"/>
        </a:p>
        <a:p>
          <a:pPr marL="171450" lvl="1" indent="-171450" algn="l" defTabSz="755650">
            <a:lnSpc>
              <a:spcPct val="90000"/>
            </a:lnSpc>
            <a:spcBef>
              <a:spcPct val="0"/>
            </a:spcBef>
            <a:spcAft>
              <a:spcPct val="15000"/>
            </a:spcAft>
            <a:buChar char="••"/>
          </a:pPr>
          <a:r>
            <a:rPr lang="en-US" sz="1700" kern="1200" dirty="0" smtClean="0"/>
            <a:t>3</a:t>
          </a:r>
          <a:r>
            <a:rPr lang="en-US" sz="1700" kern="1200" baseline="30000" dirty="0" smtClean="0"/>
            <a:t>rd</a:t>
          </a:r>
          <a:r>
            <a:rPr lang="en-US" sz="1700" kern="1200" dirty="0" smtClean="0"/>
            <a:t> grade in El </a:t>
          </a:r>
          <a:r>
            <a:rPr lang="en-US" sz="1700" kern="1200" dirty="0" err="1" smtClean="0"/>
            <a:t>Lago</a:t>
          </a:r>
          <a:r>
            <a:rPr lang="en-US" sz="1700" kern="1200" dirty="0" smtClean="0"/>
            <a:t>, Texas</a:t>
          </a:r>
          <a:endParaRPr lang="en-US" sz="1700" kern="1200" dirty="0"/>
        </a:p>
        <a:p>
          <a:pPr marL="171450" lvl="1" indent="-171450" algn="l" defTabSz="755650">
            <a:lnSpc>
              <a:spcPct val="90000"/>
            </a:lnSpc>
            <a:spcBef>
              <a:spcPct val="0"/>
            </a:spcBef>
            <a:spcAft>
              <a:spcPct val="15000"/>
            </a:spcAft>
            <a:buChar char="••"/>
          </a:pPr>
          <a:r>
            <a:rPr lang="en-US" sz="1700" kern="1200" dirty="0" smtClean="0"/>
            <a:t>4</a:t>
          </a:r>
          <a:r>
            <a:rPr lang="en-US" sz="1700" kern="1200" baseline="30000" dirty="0" smtClean="0"/>
            <a:t>th</a:t>
          </a:r>
          <a:r>
            <a:rPr lang="en-US" sz="1700" kern="1200" dirty="0" smtClean="0"/>
            <a:t> grade internship in Haslett</a:t>
          </a:r>
          <a:endParaRPr lang="en-US" sz="1700" kern="1200" dirty="0"/>
        </a:p>
      </dsp:txBody>
      <dsp:txXfrm>
        <a:off x="1788794" y="1600200"/>
        <a:ext cx="6440805" cy="1428750"/>
      </dsp:txXfrm>
    </dsp:sp>
    <dsp:sp modelId="{AF026545-1DC2-4CA2-82FE-57F72CEB61B8}">
      <dsp:nvSpPr>
        <dsp:cNvPr id="0" name=""/>
        <dsp:cNvSpPr/>
      </dsp:nvSpPr>
      <dsp:spPr>
        <a:xfrm>
          <a:off x="560066" y="1752601"/>
          <a:ext cx="811537" cy="1066796"/>
        </a:xfrm>
        <a:prstGeom prst="roundRect">
          <a:avLst>
            <a:gd name="adj" fmla="val 10000"/>
          </a:avLst>
        </a:prstGeom>
        <a:blipFill rotWithShape="0">
          <a:blip xmlns:r="http://schemas.openxmlformats.org/officeDocument/2006/relationships" r:embed="rId2"/>
          <a:stretch>
            <a:fillRect/>
          </a:stretch>
        </a:blip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6E1A843-F65C-4D6F-A484-70B84C07F88C}">
      <dsp:nvSpPr>
        <dsp:cNvPr id="0" name=""/>
        <dsp:cNvSpPr/>
      </dsp:nvSpPr>
      <dsp:spPr>
        <a:xfrm>
          <a:off x="0" y="3143250"/>
          <a:ext cx="8229600" cy="1428750"/>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en-US" sz="2200" kern="1200" dirty="0" smtClean="0"/>
            <a:t>Home Life</a:t>
          </a:r>
          <a:endParaRPr lang="en-US" sz="2200" kern="1200" dirty="0"/>
        </a:p>
        <a:p>
          <a:pPr marL="171450" lvl="1" indent="-171450" algn="l" defTabSz="755650">
            <a:lnSpc>
              <a:spcPct val="90000"/>
            </a:lnSpc>
            <a:spcBef>
              <a:spcPct val="0"/>
            </a:spcBef>
            <a:spcAft>
              <a:spcPct val="15000"/>
            </a:spcAft>
            <a:buChar char="••"/>
          </a:pPr>
          <a:r>
            <a:rPr lang="en-US" sz="1700" kern="1200" dirty="0" smtClean="0"/>
            <a:t>Married &amp; </a:t>
          </a:r>
          <a:r>
            <a:rPr lang="en-US" sz="1700" kern="1200" dirty="0" smtClean="0"/>
            <a:t>3 </a:t>
          </a:r>
          <a:r>
            <a:rPr lang="en-US" sz="1700" kern="1200" dirty="0" smtClean="0"/>
            <a:t>boys </a:t>
          </a:r>
          <a:endParaRPr lang="en-US" sz="1700" kern="1200" dirty="0"/>
        </a:p>
        <a:p>
          <a:pPr marL="171450" lvl="1" indent="-171450" algn="l" defTabSz="755650">
            <a:lnSpc>
              <a:spcPct val="90000"/>
            </a:lnSpc>
            <a:spcBef>
              <a:spcPct val="0"/>
            </a:spcBef>
            <a:spcAft>
              <a:spcPct val="15000"/>
            </a:spcAft>
            <a:buChar char="••"/>
          </a:pPr>
          <a:r>
            <a:rPr lang="en-US" sz="1700" kern="1200" dirty="0" smtClean="0"/>
            <a:t>Interests</a:t>
          </a:r>
          <a:endParaRPr lang="en-US" sz="1700" kern="1200" dirty="0"/>
        </a:p>
      </dsp:txBody>
      <dsp:txXfrm>
        <a:off x="1788794" y="3143250"/>
        <a:ext cx="6440805" cy="1428750"/>
      </dsp:txXfrm>
    </dsp:sp>
    <dsp:sp modelId="{196E3239-DBDC-4548-A3D3-0459BBC87C14}">
      <dsp:nvSpPr>
        <dsp:cNvPr id="0" name=""/>
        <dsp:cNvSpPr/>
      </dsp:nvSpPr>
      <dsp:spPr>
        <a:xfrm>
          <a:off x="380998" y="3428994"/>
          <a:ext cx="1268724" cy="881058"/>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1000" r="-1000"/>
          </a:stretch>
        </a:blip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2">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0D6A47C-3558-456A-A5C6-137CD63B2F0E}" type="datetimeFigureOut">
              <a:rPr lang="en-US" smtClean="0"/>
              <a:pPr/>
              <a:t>9/12/2012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F9FCC3E-469B-4036-B09F-F2B2CFC94561}" type="slidenum">
              <a:rPr lang="en-US" smtClean="0"/>
              <a:pPr/>
              <a:t>‹#›</a:t>
            </a:fld>
            <a:endParaRPr lang="en-US"/>
          </a:p>
        </p:txBody>
      </p:sp>
    </p:spTree>
    <p:extLst>
      <p:ext uri="{BB962C8B-B14F-4D97-AF65-F5344CB8AC3E}">
        <p14:creationId xmlns:p14="http://schemas.microsoft.com/office/powerpoint/2010/main" val="18175962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presentation would be used during</a:t>
            </a:r>
            <a:r>
              <a:rPr lang="en-US" baseline="0" dirty="0" smtClean="0"/>
              <a:t> curriculum night (9/24/2009).  I would have this slide projected on my SMART Board as parents arrive.  It welcomes them and tells them some tasks to accomplish.  That way we can get all of the “busy work” done before the presentation.  When parents have settled in, I will start the presentation by going through each slide, elaborating on key points, and asking for questions.  I hope that parents feel welcome so they will feel free to contact me throughout the school year.</a:t>
            </a:r>
          </a:p>
          <a:p>
            <a:endParaRPr lang="en-US" baseline="0" dirty="0" smtClean="0"/>
          </a:p>
          <a:p>
            <a:r>
              <a:rPr lang="en-US" baseline="0" dirty="0" smtClean="0"/>
              <a:t>In my school, there are many parents who are not native-English speakers.  Some parents are not confident and feel uncomfortable in a school setting because it is very different than what they are accustomed to (i.e., parents from Japan, China, Korea, Vietnam).  I want to create an atmosphere that welcomes all parents and children in the most warm way possible.  I strive to create relationships with children and their parents so they can come to me with any questions or concerns in the future.  I believe that building trust is key to successful home/school communication.</a:t>
            </a:r>
          </a:p>
          <a:p>
            <a:endParaRPr lang="en-US" baseline="0" dirty="0" smtClean="0"/>
          </a:p>
          <a:p>
            <a:r>
              <a:rPr lang="en-US" baseline="0" dirty="0" smtClean="0"/>
              <a:t>I hope that the parents will feel as welcome as their children.  At this point, their children will be in school for a few weeks.  We will establish routines and create a community of learners.  I hope that this presentation will answer any questions that parents may have about 2</a:t>
            </a:r>
            <a:r>
              <a:rPr lang="en-US" baseline="30000" dirty="0" smtClean="0"/>
              <a:t>nd</a:t>
            </a:r>
            <a:r>
              <a:rPr lang="en-US" baseline="0" dirty="0" smtClean="0"/>
              <a:t> grade procedures and curriculum.  Additionally, it will introduce them to learning with a SMART Board and sound field system.</a:t>
            </a:r>
          </a:p>
          <a:p>
            <a:endParaRPr lang="en-US" baseline="0" dirty="0" smtClean="0"/>
          </a:p>
          <a:p>
            <a:r>
              <a:rPr lang="en-US" baseline="0" dirty="0" smtClean="0"/>
              <a:t>You will notice that my presentation has a lot of places for pictures (green rectangles with no images yet).  I will take actual pictures of objects and students in my classroom to add them to the presentation.  Since most of the parents in my classroom are not native-English speakers, pictures and diagrams are necessary for their understanding.  A simple word like “cupcake” is not understood by most parents, but with the aid of a visual, they can understand.</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8F9FCC3E-469B-4036-B09F-F2B2CFC94561}"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Question</a:t>
            </a:r>
            <a:r>
              <a:rPr lang="en-US" baseline="0" dirty="0" smtClean="0"/>
              <a:t> and answer period.</a:t>
            </a:r>
            <a:endParaRPr lang="en-US" dirty="0"/>
          </a:p>
        </p:txBody>
      </p:sp>
      <p:sp>
        <p:nvSpPr>
          <p:cNvPr id="4" name="Slide Number Placeholder 3"/>
          <p:cNvSpPr>
            <a:spLocks noGrp="1"/>
          </p:cNvSpPr>
          <p:nvPr>
            <p:ph type="sldNum" sz="quarter" idx="10"/>
          </p:nvPr>
        </p:nvSpPr>
        <p:spPr/>
        <p:txBody>
          <a:bodyPr/>
          <a:lstStyle/>
          <a:p>
            <a:fld id="{8F9FCC3E-469B-4036-B09F-F2B2CFC94561}" type="slidenum">
              <a:rPr lang="en-US" smtClean="0"/>
              <a:pPr/>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Science</a:t>
            </a:r>
            <a:r>
              <a:rPr lang="en-US" baseline="0" dirty="0" smtClean="0"/>
              <a:t> and Social Studies will not be taught at the same time.  Science may be taught one month, then Social Studies the next.  That way we can delve deeper into the subject areas without worrying about time constraints.</a:t>
            </a:r>
            <a:endParaRPr lang="en-US" dirty="0"/>
          </a:p>
        </p:txBody>
      </p:sp>
      <p:sp>
        <p:nvSpPr>
          <p:cNvPr id="4" name="Slide Number Placeholder 3"/>
          <p:cNvSpPr>
            <a:spLocks noGrp="1"/>
          </p:cNvSpPr>
          <p:nvPr>
            <p:ph type="sldNum" sz="quarter" idx="10"/>
          </p:nvPr>
        </p:nvSpPr>
        <p:spPr/>
        <p:txBody>
          <a:bodyPr/>
          <a:lstStyle/>
          <a:p>
            <a:fld id="{8F9FCC3E-469B-4036-B09F-F2B2CFC94561}" type="slidenum">
              <a:rPr lang="en-US" smtClean="0"/>
              <a:pPr/>
              <a:t>13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Explain that children will be spending much more time in 2</a:t>
            </a:r>
            <a:r>
              <a:rPr lang="en-US" baseline="30000" dirty="0" smtClean="0"/>
              <a:t>nd</a:t>
            </a:r>
            <a:r>
              <a:rPr lang="en-US" baseline="0" dirty="0" smtClean="0"/>
              <a:t> grade independently reading than they have previously.  We will build stamina.  They will gain schema and learn to use the comprehension and decoding skills taught in Readers Workshop and Guided Reading.  Part of their homework every night is to read for 20 minutes.  This will help them with all subjects in school, so I would love it if we could work as a team to encourage the children to READ, READ, READ!</a:t>
            </a:r>
          </a:p>
          <a:p>
            <a:endParaRPr lang="en-US" baseline="0" dirty="0" smtClean="0"/>
          </a:p>
          <a:p>
            <a:r>
              <a:rPr lang="en-US" baseline="0" dirty="0" smtClean="0"/>
              <a:t>Writing will occur across the curriculum (problem solving in Math, Science Journals, social studies responses and projects).</a:t>
            </a:r>
          </a:p>
          <a:p>
            <a:endParaRPr lang="en-US" baseline="0" dirty="0" smtClean="0"/>
          </a:p>
          <a:p>
            <a:r>
              <a:rPr lang="en-US" baseline="0" dirty="0" smtClean="0"/>
              <a:t>Spelling is high frequency words that are used in context.  Students are expected to spell these words correctly in daily writing as well as in Word Reviews.</a:t>
            </a:r>
          </a:p>
          <a:p>
            <a:endParaRPr lang="en-US" baseline="0" dirty="0" smtClean="0"/>
          </a:p>
          <a:p>
            <a:r>
              <a:rPr lang="en-US" baseline="0" dirty="0" smtClean="0"/>
              <a:t>(This is a picture of my classroom in TX.  I would take a new picture of my classroom at Red Cedar.)</a:t>
            </a:r>
            <a:endParaRPr lang="en-US" dirty="0"/>
          </a:p>
        </p:txBody>
      </p:sp>
      <p:sp>
        <p:nvSpPr>
          <p:cNvPr id="4" name="Slide Number Placeholder 3"/>
          <p:cNvSpPr>
            <a:spLocks noGrp="1"/>
          </p:cNvSpPr>
          <p:nvPr>
            <p:ph type="sldNum" sz="quarter" idx="10"/>
          </p:nvPr>
        </p:nvSpPr>
        <p:spPr/>
        <p:txBody>
          <a:bodyPr/>
          <a:lstStyle/>
          <a:p>
            <a:fld id="{8F9FCC3E-469B-4036-B09F-F2B2CFC94561}" type="slidenum">
              <a:rPr lang="en-US" smtClean="0"/>
              <a:pPr/>
              <a:t>14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use Everyday</a:t>
            </a:r>
            <a:r>
              <a:rPr lang="en-US" baseline="0" dirty="0" smtClean="0"/>
              <a:t> Mathematics, and your child will be exposed to math 60-90 minutes per day.  The math program may look different than anything you have seen before (explain about Journal, Math Boxes, games, etc).</a:t>
            </a:r>
          </a:p>
          <a:p>
            <a:endParaRPr lang="en-US" baseline="0" dirty="0" smtClean="0"/>
          </a:p>
          <a:p>
            <a:r>
              <a:rPr lang="en-US" baseline="0" dirty="0" smtClean="0"/>
              <a:t>This may be the first year your child takes a math test.  I send home Test Reviews before the test and we go over them in class.  You are encouraged to help your child with these reviews and all homework that is sent home.  The more a concept is reviewed, the better it is retained.</a:t>
            </a:r>
          </a:p>
          <a:p>
            <a:endParaRPr lang="en-US" baseline="0" dirty="0" smtClean="0"/>
          </a:p>
          <a:p>
            <a:r>
              <a:rPr lang="en-US" baseline="0" dirty="0" smtClean="0"/>
              <a:t>Your child will have math homework each night.  It will come home in the blue folder.  Please set aside a special place and time that your child can complete this (it does not have to be right before bed).  It may take 5-20 minutes, depending on how your child understands the concepts taught.  All homework is a review of what was taught in class that day.  Also, at the beginning of each unit, you will receive a Family Letter.  Some concepts will be unfamiliar, so this letter explains how to complete the homework.</a:t>
            </a:r>
            <a:endParaRPr lang="en-US" dirty="0"/>
          </a:p>
        </p:txBody>
      </p:sp>
      <p:sp>
        <p:nvSpPr>
          <p:cNvPr id="4" name="Slide Number Placeholder 3"/>
          <p:cNvSpPr>
            <a:spLocks noGrp="1"/>
          </p:cNvSpPr>
          <p:nvPr>
            <p:ph type="sldNum" sz="quarter" idx="10"/>
          </p:nvPr>
        </p:nvSpPr>
        <p:spPr/>
        <p:txBody>
          <a:bodyPr/>
          <a:lstStyle/>
          <a:p>
            <a:fld id="{8F9FCC3E-469B-4036-B09F-F2B2CFC94561}" type="slidenum">
              <a:rPr lang="en-US" smtClean="0"/>
              <a:pPr/>
              <a:t>15</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a:t>
            </a:r>
            <a:endParaRPr lang="en-US" dirty="0"/>
          </a:p>
        </p:txBody>
      </p:sp>
      <p:sp>
        <p:nvSpPr>
          <p:cNvPr id="4" name="Slide Number Placeholder 3"/>
          <p:cNvSpPr>
            <a:spLocks noGrp="1"/>
          </p:cNvSpPr>
          <p:nvPr>
            <p:ph type="sldNum" sz="quarter" idx="10"/>
          </p:nvPr>
        </p:nvSpPr>
        <p:spPr/>
        <p:txBody>
          <a:bodyPr/>
          <a:lstStyle/>
          <a:p>
            <a:fld id="{8F9FCC3E-469B-4036-B09F-F2B2CFC94561}" type="slidenum">
              <a:rPr lang="en-US" smtClean="0"/>
              <a:pPr/>
              <a:t>16</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Ask</a:t>
            </a:r>
            <a:r>
              <a:rPr lang="en-US" baseline="0" dirty="0" smtClean="0"/>
              <a:t> for more questions.</a:t>
            </a:r>
            <a:endParaRPr lang="en-US" dirty="0"/>
          </a:p>
        </p:txBody>
      </p:sp>
      <p:sp>
        <p:nvSpPr>
          <p:cNvPr id="4" name="Slide Number Placeholder 3"/>
          <p:cNvSpPr>
            <a:spLocks noGrp="1"/>
          </p:cNvSpPr>
          <p:nvPr>
            <p:ph type="sldNum" sz="quarter" idx="10"/>
          </p:nvPr>
        </p:nvSpPr>
        <p:spPr/>
        <p:txBody>
          <a:bodyPr/>
          <a:lstStyle/>
          <a:p>
            <a:fld id="{8F9FCC3E-469B-4036-B09F-F2B2CFC94561}" type="slidenum">
              <a:rPr lang="en-US" smtClean="0"/>
              <a:pPr/>
              <a:t>17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Michigan</a:t>
            </a:r>
            <a:r>
              <a:rPr lang="en-US" baseline="0" dirty="0" smtClean="0"/>
              <a:t> State:  BA in English</a:t>
            </a:r>
          </a:p>
          <a:p>
            <a:r>
              <a:rPr lang="en-US" baseline="0" dirty="0" smtClean="0"/>
              <a:t>Spring Arbor:  Elementary Education Teaching Certificate</a:t>
            </a:r>
          </a:p>
          <a:p>
            <a:r>
              <a:rPr lang="en-US" baseline="0" dirty="0" smtClean="0"/>
              <a:t>Back to MSU:  Masters in Educational Technology</a:t>
            </a:r>
          </a:p>
          <a:p>
            <a:endParaRPr lang="en-US" baseline="0" dirty="0" smtClean="0"/>
          </a:p>
          <a:p>
            <a:r>
              <a:rPr lang="en-US" baseline="0" dirty="0" smtClean="0"/>
              <a:t>Home Life:  Married to Brad, 2 boys (Kaleb-7, Collin-3)</a:t>
            </a:r>
          </a:p>
          <a:p>
            <a:r>
              <a:rPr lang="en-US" baseline="0" dirty="0" smtClean="0"/>
              <a:t>Interests:  Reading, traveling (going up north), anything artsy-craftsy, learning new things about the computer, spending time with family and friends.</a:t>
            </a:r>
          </a:p>
          <a:p>
            <a:endParaRPr lang="en-US" baseline="0" dirty="0" smtClean="0"/>
          </a:p>
          <a:p>
            <a:r>
              <a:rPr lang="en-US" baseline="0" dirty="0" smtClean="0"/>
              <a:t>(I got the Spartan logo from the MSU University Relations website.  It did not give specifics on when you could use it, but it had downloads.  Please let me know if this is not ok, and I will change it.)</a:t>
            </a:r>
          </a:p>
          <a:p>
            <a:r>
              <a:rPr lang="en-US" baseline="0" dirty="0" smtClean="0"/>
              <a:t>(I got permission from Christian </a:t>
            </a:r>
            <a:r>
              <a:rPr lang="en-US" baseline="0" dirty="0" err="1" smtClean="0"/>
              <a:t>Palasty</a:t>
            </a:r>
            <a:r>
              <a:rPr lang="en-US" baseline="0" dirty="0" smtClean="0"/>
              <a:t>, Technology Director for East Lansing Public Schools, to use the Red Cedar logo.)</a:t>
            </a:r>
            <a:endParaRPr lang="en-US" dirty="0"/>
          </a:p>
        </p:txBody>
      </p:sp>
      <p:sp>
        <p:nvSpPr>
          <p:cNvPr id="4" name="Slide Number Placeholder 3"/>
          <p:cNvSpPr>
            <a:spLocks noGrp="1"/>
          </p:cNvSpPr>
          <p:nvPr>
            <p:ph type="sldNum" sz="quarter" idx="10"/>
          </p:nvPr>
        </p:nvSpPr>
        <p:spPr/>
        <p:txBody>
          <a:bodyPr/>
          <a:lstStyle/>
          <a:p>
            <a:fld id="{8F9FCC3E-469B-4036-B09F-F2B2CFC94561}"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kern="1200" dirty="0" smtClean="0">
                <a:solidFill>
                  <a:schemeClr val="tx1"/>
                </a:solidFill>
                <a:latin typeface="+mn-lt"/>
                <a:ea typeface="+mn-ea"/>
                <a:cs typeface="+mn-cs"/>
              </a:rPr>
              <a:t>Second grade is an important year of transition.  Children are becoming more independent and able to make decisions without constant teacher guidance.  They still need a lot of reassurance and instruction, but they are able to manage their time more efficiently.  </a:t>
            </a:r>
          </a:p>
          <a:p>
            <a:endParaRPr lang="en-US" sz="120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We hope</a:t>
            </a:r>
            <a:r>
              <a:rPr lang="en-US" sz="1200" b="1" kern="1200" baseline="0" dirty="0" smtClean="0">
                <a:solidFill>
                  <a:schemeClr val="tx1"/>
                </a:solidFill>
                <a:latin typeface="+mn-lt"/>
                <a:ea typeface="+mn-ea"/>
                <a:cs typeface="+mn-cs"/>
              </a:rPr>
              <a:t> to help children:</a:t>
            </a:r>
            <a:endParaRPr lang="en-US" sz="1200" b="1" kern="1200" dirty="0" smtClean="0">
              <a:solidFill>
                <a:schemeClr val="tx1"/>
              </a:solidFill>
              <a:latin typeface="+mn-lt"/>
              <a:ea typeface="+mn-ea"/>
              <a:cs typeface="+mn-cs"/>
            </a:endParaRPr>
          </a:p>
          <a:p>
            <a:r>
              <a:rPr lang="en-US" b="0" dirty="0" smtClean="0"/>
              <a:t>Continue to love learning!</a:t>
            </a:r>
          </a:p>
          <a:p>
            <a:r>
              <a:rPr lang="en-US" dirty="0" smtClean="0"/>
              <a:t>Feel safe and happy in school.</a:t>
            </a:r>
          </a:p>
          <a:p>
            <a:r>
              <a:rPr lang="en-US" dirty="0" smtClean="0"/>
              <a:t>Learn to take appropriate risks academically and socially.</a:t>
            </a:r>
          </a:p>
          <a:p>
            <a:r>
              <a:rPr lang="en-US" dirty="0" smtClean="0"/>
              <a:t>Appreciate their diverse abilities and talents.</a:t>
            </a:r>
          </a:p>
          <a:p>
            <a:r>
              <a:rPr lang="en-US" dirty="0" smtClean="0"/>
              <a:t>Remember to treat classmates, teachers, and the school with respect.</a:t>
            </a:r>
          </a:p>
          <a:p>
            <a:r>
              <a:rPr lang="en-US" dirty="0" smtClean="0"/>
              <a:t>Grow to their full potential as learners and as children.</a:t>
            </a:r>
          </a:p>
          <a:p>
            <a:endParaRPr lang="en-US" dirty="0" smtClean="0"/>
          </a:p>
          <a:p>
            <a:r>
              <a:rPr lang="en-US" sz="1200" b="1" kern="1200" dirty="0" smtClean="0">
                <a:solidFill>
                  <a:schemeClr val="tx1"/>
                </a:solidFill>
                <a:latin typeface="+mn-lt"/>
                <a:ea typeface="+mn-ea"/>
                <a:cs typeface="+mn-cs"/>
              </a:rPr>
              <a:t>We will achieve these goals through:</a:t>
            </a:r>
          </a:p>
          <a:p>
            <a:r>
              <a:rPr lang="en-US" sz="1200" b="0" kern="1200" dirty="0" smtClean="0">
                <a:solidFill>
                  <a:schemeClr val="tx1"/>
                </a:solidFill>
                <a:latin typeface="+mn-lt"/>
                <a:ea typeface="+mn-ea"/>
                <a:cs typeface="+mn-cs"/>
              </a:rPr>
              <a:t>Small group and whole group instruction</a:t>
            </a:r>
          </a:p>
          <a:p>
            <a:r>
              <a:rPr lang="en-US" sz="1200" kern="1200" dirty="0" smtClean="0">
                <a:solidFill>
                  <a:schemeClr val="tx1"/>
                </a:solidFill>
                <a:latin typeface="+mn-lt"/>
                <a:ea typeface="+mn-ea"/>
                <a:cs typeface="+mn-cs"/>
              </a:rPr>
              <a:t>Individual tutoring</a:t>
            </a:r>
          </a:p>
          <a:p>
            <a:r>
              <a:rPr lang="en-US" sz="1200" kern="1200" dirty="0" smtClean="0">
                <a:solidFill>
                  <a:schemeClr val="tx1"/>
                </a:solidFill>
                <a:latin typeface="+mn-lt"/>
                <a:ea typeface="+mn-ea"/>
                <a:cs typeface="+mn-cs"/>
              </a:rPr>
              <a:t>Stories</a:t>
            </a:r>
          </a:p>
          <a:p>
            <a:r>
              <a:rPr lang="en-US" sz="1200" kern="1200" dirty="0" smtClean="0">
                <a:solidFill>
                  <a:schemeClr val="tx1"/>
                </a:solidFill>
                <a:latin typeface="+mn-lt"/>
                <a:ea typeface="+mn-ea"/>
                <a:cs typeface="+mn-cs"/>
              </a:rPr>
              <a:t>Music</a:t>
            </a:r>
          </a:p>
          <a:p>
            <a:r>
              <a:rPr lang="en-US" sz="1200" kern="1200" dirty="0" smtClean="0">
                <a:solidFill>
                  <a:schemeClr val="tx1"/>
                </a:solidFill>
                <a:latin typeface="+mn-lt"/>
                <a:ea typeface="+mn-ea"/>
                <a:cs typeface="+mn-cs"/>
              </a:rPr>
              <a:t>Games</a:t>
            </a:r>
          </a:p>
          <a:p>
            <a:r>
              <a:rPr lang="en-US" sz="1200" kern="1200" dirty="0" smtClean="0">
                <a:solidFill>
                  <a:schemeClr val="tx1"/>
                </a:solidFill>
                <a:latin typeface="+mn-lt"/>
                <a:ea typeface="+mn-ea"/>
                <a:cs typeface="+mn-cs"/>
              </a:rPr>
              <a:t>Learning Centers</a:t>
            </a:r>
          </a:p>
          <a:p>
            <a:r>
              <a:rPr lang="en-US" sz="1200" kern="1200" dirty="0" smtClean="0">
                <a:solidFill>
                  <a:schemeClr val="tx1"/>
                </a:solidFill>
                <a:latin typeface="+mn-lt"/>
                <a:ea typeface="+mn-ea"/>
                <a:cs typeface="+mn-cs"/>
              </a:rPr>
              <a:t>Theatre</a:t>
            </a:r>
          </a:p>
          <a:p>
            <a:r>
              <a:rPr lang="en-US" sz="1200" kern="1200" dirty="0" smtClean="0">
                <a:solidFill>
                  <a:schemeClr val="tx1"/>
                </a:solidFill>
                <a:latin typeface="+mn-lt"/>
                <a:ea typeface="+mn-ea"/>
                <a:cs typeface="+mn-cs"/>
              </a:rPr>
              <a:t>Creative movement</a:t>
            </a:r>
          </a:p>
          <a:p>
            <a:r>
              <a:rPr lang="en-US" sz="1200" kern="1200" dirty="0" smtClean="0">
                <a:solidFill>
                  <a:schemeClr val="tx1"/>
                </a:solidFill>
                <a:latin typeface="+mn-lt"/>
                <a:ea typeface="+mn-ea"/>
                <a:cs typeface="+mn-cs"/>
              </a:rPr>
              <a:t>Technology</a:t>
            </a:r>
            <a:endParaRPr lang="en-US" dirty="0" smtClean="0"/>
          </a:p>
        </p:txBody>
      </p:sp>
      <p:sp>
        <p:nvSpPr>
          <p:cNvPr id="4" name="Slide Number Placeholder 3"/>
          <p:cNvSpPr>
            <a:spLocks noGrp="1"/>
          </p:cNvSpPr>
          <p:nvPr>
            <p:ph type="sldNum" sz="quarter" idx="10"/>
          </p:nvPr>
        </p:nvSpPr>
        <p:spPr/>
        <p:txBody>
          <a:bodyPr/>
          <a:lstStyle/>
          <a:p>
            <a:fld id="{8F9FCC3E-469B-4036-B09F-F2B2CFC94561}"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kern="1200" dirty="0" smtClean="0">
                <a:solidFill>
                  <a:schemeClr val="tx1"/>
                </a:solidFill>
                <a:latin typeface="+mn-lt"/>
                <a:ea typeface="+mn-ea"/>
                <a:cs typeface="+mn-cs"/>
              </a:rPr>
              <a:t>Your</a:t>
            </a:r>
            <a:r>
              <a:rPr lang="en-US" sz="1200" b="0" kern="1200" baseline="0" dirty="0" smtClean="0">
                <a:solidFill>
                  <a:schemeClr val="tx1"/>
                </a:solidFill>
                <a:latin typeface="+mn-lt"/>
                <a:ea typeface="+mn-ea"/>
                <a:cs typeface="+mn-cs"/>
              </a:rPr>
              <a:t> child will bring home 2 different folders during the week (show folders).  Explain difference.  You can send any notes to teacher in Blue Folder.</a:t>
            </a:r>
            <a:endParaRPr lang="en-US" sz="1200" b="0" kern="1200" dirty="0" smtClean="0">
              <a:solidFill>
                <a:schemeClr val="tx1"/>
              </a:solidFill>
              <a:latin typeface="+mn-lt"/>
              <a:ea typeface="+mn-ea"/>
              <a:cs typeface="+mn-cs"/>
            </a:endParaRPr>
          </a:p>
          <a:p>
            <a:endParaRPr lang="en-US" sz="1200" b="1"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Homework</a:t>
            </a:r>
          </a:p>
          <a:p>
            <a:r>
              <a:rPr lang="en-US" sz="1200" kern="1200" dirty="0" smtClean="0">
                <a:solidFill>
                  <a:schemeClr val="tx1"/>
                </a:solidFill>
                <a:latin typeface="+mn-lt"/>
                <a:ea typeface="+mn-ea"/>
                <a:cs typeface="+mn-cs"/>
              </a:rPr>
              <a:t>The most important thing your child can do at home is </a:t>
            </a:r>
            <a:r>
              <a:rPr lang="en-US" sz="1200" b="1" kern="1200" dirty="0" smtClean="0">
                <a:solidFill>
                  <a:schemeClr val="tx1"/>
                </a:solidFill>
                <a:latin typeface="+mn-lt"/>
                <a:ea typeface="+mn-ea"/>
                <a:cs typeface="+mn-cs"/>
              </a:rPr>
              <a:t>READ</a:t>
            </a:r>
            <a:r>
              <a:rPr lang="en-US" sz="1200" kern="1200" dirty="0" smtClean="0">
                <a:solidFill>
                  <a:schemeClr val="tx1"/>
                </a:solidFill>
                <a:latin typeface="+mn-lt"/>
                <a:ea typeface="+mn-ea"/>
                <a:cs typeface="+mn-cs"/>
              </a:rPr>
              <a:t>!  Please help your child to get in a routine of reading for </a:t>
            </a:r>
            <a:r>
              <a:rPr lang="en-US" sz="1200" b="1" kern="1200" dirty="0" smtClean="0">
                <a:solidFill>
                  <a:schemeClr val="tx1"/>
                </a:solidFill>
                <a:latin typeface="+mn-lt"/>
                <a:ea typeface="+mn-ea"/>
                <a:cs typeface="+mn-cs"/>
              </a:rPr>
              <a:t>20 minutes each night</a:t>
            </a:r>
            <a:r>
              <a:rPr lang="en-US" sz="1200" kern="1200" dirty="0" smtClean="0">
                <a:solidFill>
                  <a:schemeClr val="tx1"/>
                </a:solidFill>
                <a:latin typeface="+mn-lt"/>
                <a:ea typeface="+mn-ea"/>
                <a:cs typeface="+mn-cs"/>
              </a:rPr>
              <a:t>.  In addition, your child soon will be bringing home a blue folder each night with math homework.  This homework will be given each night to compliment the math lesson done during the school day.  It is </a:t>
            </a:r>
            <a:r>
              <a:rPr lang="en-US" sz="1200" b="1" kern="1200" dirty="0" smtClean="0">
                <a:solidFill>
                  <a:schemeClr val="tx1"/>
                </a:solidFill>
                <a:latin typeface="+mn-lt"/>
                <a:ea typeface="+mn-ea"/>
                <a:cs typeface="+mn-cs"/>
              </a:rPr>
              <a:t>ALWAYS</a:t>
            </a:r>
            <a:r>
              <a:rPr lang="en-US" sz="1200" kern="1200" dirty="0" smtClean="0">
                <a:solidFill>
                  <a:schemeClr val="tx1"/>
                </a:solidFill>
                <a:latin typeface="+mn-lt"/>
                <a:ea typeface="+mn-ea"/>
                <a:cs typeface="+mn-cs"/>
              </a:rPr>
              <a:t> due the next day.  If there is other homework, you will find it in that same blue folder.  If you think your child needs more work at home, please visit the spelling webpage to practice spelling words and READ more each night.</a:t>
            </a:r>
            <a:endParaRPr lang="en-US" dirty="0"/>
          </a:p>
        </p:txBody>
      </p:sp>
      <p:sp>
        <p:nvSpPr>
          <p:cNvPr id="4" name="Slide Number Placeholder 3"/>
          <p:cNvSpPr>
            <a:spLocks noGrp="1"/>
          </p:cNvSpPr>
          <p:nvPr>
            <p:ph type="sldNum" sz="quarter" idx="10"/>
          </p:nvPr>
        </p:nvSpPr>
        <p:spPr/>
        <p:txBody>
          <a:bodyPr/>
          <a:lstStyle/>
          <a:p>
            <a:fld id="{8F9FCC3E-469B-4036-B09F-F2B2CFC94561}"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a:t>
            </a:r>
            <a:r>
              <a:rPr lang="en-US" baseline="0" dirty="0" smtClean="0"/>
              <a:t> 2</a:t>
            </a:r>
            <a:r>
              <a:rPr lang="en-US" baseline="30000" dirty="0" smtClean="0"/>
              <a:t>nd</a:t>
            </a:r>
            <a:r>
              <a:rPr lang="en-US" baseline="0" dirty="0" smtClean="0"/>
              <a:t> grade, we will be learning about how to eat a healthy diet.  Therefore, I would like to reinforce this concept during our daily snack.  Students should be bringing food that is low in sugar and fat.  Examples include:  fruit, veggies, granola bars, pretzels, yogurt, crackers, and cheese.  Snack is not meant to replace a meal, so please do not send in a lot of food.  It meant to be an energy boost in the mid-morning to get your child to lunch.</a:t>
            </a:r>
          </a:p>
          <a:p>
            <a:endParaRPr lang="en-US" baseline="0" dirty="0" smtClean="0"/>
          </a:p>
          <a:p>
            <a:r>
              <a:rPr lang="en-US" baseline="0" dirty="0" smtClean="0"/>
              <a:t>Do NOT send anything with sugar listed as one of the first 3 ingredients.  Examples include cookies, cakes, sugary cereal, chocolate.  Please also do not send chips or anything that is full of fat.</a:t>
            </a:r>
          </a:p>
          <a:p>
            <a:endParaRPr lang="en-US" baseline="0" dirty="0" smtClean="0"/>
          </a:p>
          <a:p>
            <a:r>
              <a:rPr lang="en-US" baseline="0" dirty="0" smtClean="0"/>
              <a:t>(I will have examples of healthy foods to show)</a:t>
            </a:r>
          </a:p>
          <a:p>
            <a:endParaRPr lang="en-US" baseline="0" dirty="0" smtClean="0"/>
          </a:p>
          <a:p>
            <a:r>
              <a:rPr lang="en-US" baseline="0" dirty="0" smtClean="0"/>
              <a:t>Please make sure to pack a spoon if your child needs one.</a:t>
            </a:r>
          </a:p>
          <a:p>
            <a:endParaRPr lang="en-US" baseline="0" dirty="0" smtClean="0"/>
          </a:p>
          <a:p>
            <a:r>
              <a:rPr lang="en-US" baseline="0" dirty="0" smtClean="0"/>
              <a:t>We do not participate in the snack program in 2</a:t>
            </a:r>
            <a:r>
              <a:rPr lang="en-US" baseline="30000" dirty="0" smtClean="0"/>
              <a:t>nd</a:t>
            </a:r>
            <a:r>
              <a:rPr lang="en-US" baseline="0" dirty="0" smtClean="0"/>
              <a:t> grade, so you are responsible for sending snack for your child each day.  We eat lunch at 12:45, so the morning can get long.  If each family sends in a box of individually wrapped healthy snacks, your child can get 1 snack per month from the class.</a:t>
            </a:r>
          </a:p>
          <a:p>
            <a:endParaRPr lang="en-US" dirty="0"/>
          </a:p>
        </p:txBody>
      </p:sp>
      <p:sp>
        <p:nvSpPr>
          <p:cNvPr id="4" name="Slide Number Placeholder 3"/>
          <p:cNvSpPr>
            <a:spLocks noGrp="1"/>
          </p:cNvSpPr>
          <p:nvPr>
            <p:ph type="sldNum" sz="quarter" idx="10"/>
          </p:nvPr>
        </p:nvSpPr>
        <p:spPr/>
        <p:txBody>
          <a:bodyPr/>
          <a:lstStyle/>
          <a:p>
            <a:fld id="{8F9FCC3E-469B-4036-B09F-F2B2CFC94561}"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Everyone loves to celebrate in school!  Please send me a note in advance of the big day to tell me that you would like to send in a</a:t>
            </a:r>
            <a:r>
              <a:rPr lang="en-US" sz="1200" kern="1200" baseline="0" dirty="0" smtClean="0">
                <a:solidFill>
                  <a:schemeClr val="tx1"/>
                </a:solidFill>
                <a:latin typeface="+mn-lt"/>
                <a:ea typeface="+mn-ea"/>
                <a:cs typeface="+mn-cs"/>
              </a:rPr>
              <a:t> treat.  Extra time will need to be planned, so knowing in advance helps a lot</a:t>
            </a:r>
            <a:r>
              <a:rPr lang="en-US" sz="1200" kern="1200" dirty="0" smtClean="0">
                <a:solidFill>
                  <a:schemeClr val="tx1"/>
                </a:solidFill>
                <a:latin typeface="+mn-lt"/>
                <a:ea typeface="+mn-ea"/>
                <a:cs typeface="+mn-cs"/>
              </a:rPr>
              <a:t>.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If you send a sweet treat, please remember that it must be cupcakes, individual cookies, or individual ice cream treats.  Cakes that need to be cut apart or ice cream that needs to be scooped are </a:t>
            </a:r>
            <a:r>
              <a:rPr lang="en-US" sz="1200" b="1" kern="1200" dirty="0" smtClean="0">
                <a:solidFill>
                  <a:schemeClr val="tx1"/>
                </a:solidFill>
                <a:latin typeface="+mn-lt"/>
                <a:ea typeface="+mn-ea"/>
                <a:cs typeface="+mn-cs"/>
              </a:rPr>
              <a:t>very</a:t>
            </a:r>
            <a:r>
              <a:rPr lang="en-US" sz="1200" kern="1200" dirty="0" smtClean="0">
                <a:solidFill>
                  <a:schemeClr val="tx1"/>
                </a:solidFill>
                <a:latin typeface="+mn-lt"/>
                <a:ea typeface="+mn-ea"/>
                <a:cs typeface="+mn-cs"/>
              </a:rPr>
              <a:t> inconvenient.  Please also remember to send napkins.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Summer birthdays are celebrated the last week of school.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Some families prefer to send a new book for the class in lieu of an edible treat.  We always love to increase our book collection!</a:t>
            </a:r>
          </a:p>
        </p:txBody>
      </p:sp>
      <p:sp>
        <p:nvSpPr>
          <p:cNvPr id="4" name="Slide Number Placeholder 3"/>
          <p:cNvSpPr>
            <a:spLocks noGrp="1"/>
          </p:cNvSpPr>
          <p:nvPr>
            <p:ph type="sldNum" sz="quarter" idx="10"/>
          </p:nvPr>
        </p:nvSpPr>
        <p:spPr/>
        <p:txBody>
          <a:bodyPr/>
          <a:lstStyle/>
          <a:p>
            <a:fld id="{8F9FCC3E-469B-4036-B09F-F2B2CFC94561}" type="slidenum">
              <a:rPr lang="en-US" smtClean="0"/>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photo will be replaced with a picture of Potter Park Zoo or the Turner-Dodge House after I take the pictures)</a:t>
            </a:r>
          </a:p>
          <a:p>
            <a:endParaRPr lang="en-US" baseline="0" dirty="0" smtClean="0"/>
          </a:p>
          <a:p>
            <a:r>
              <a:rPr lang="en-US" baseline="0" dirty="0" smtClean="0"/>
              <a:t>We will go on a variety of curriculum-based field trips, and a few just-for-fun trips, throughout the year.  I will keep you informed on field trips throughout the school year.  Please keep your eyes on the newsletters that are sent home bi-weekly.  They will have information and will ask for chaperones to join us.  If you are able to help out, I ask that you let me know as soon as possible.  There are some field trips that require many chaperones, and some that limit the amount of people that can attend.</a:t>
            </a:r>
            <a:endParaRPr lang="en-US" dirty="0"/>
          </a:p>
        </p:txBody>
      </p:sp>
      <p:sp>
        <p:nvSpPr>
          <p:cNvPr id="4" name="Slide Number Placeholder 3"/>
          <p:cNvSpPr>
            <a:spLocks noGrp="1"/>
          </p:cNvSpPr>
          <p:nvPr>
            <p:ph type="sldNum" sz="quarter" idx="10"/>
          </p:nvPr>
        </p:nvSpPr>
        <p:spPr/>
        <p:txBody>
          <a:bodyPr/>
          <a:lstStyle/>
          <a:p>
            <a:fld id="{8F9FCC3E-469B-4036-B09F-F2B2CFC94561}" type="slidenum">
              <a:rPr lang="en-US" smtClean="0"/>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a:t>
            </a:r>
            <a:r>
              <a:rPr lang="en-US" baseline="0" dirty="0" smtClean="0"/>
              <a:t> only will your child learn academics in school, he/she will also learn how to be a good citizen.  Red Cedar has an “Anti-Bullying Rubric” that is used school-wide.  That way, students who do not make good choices will have consequences for their actions (explain rubric and how powerful it can be).  Notice that “contacting parents” is written very often.  We believe in maintaining strong home/school communication, so you will be made aware if something happens with your child.</a:t>
            </a:r>
          </a:p>
          <a:p>
            <a:endParaRPr lang="en-US" baseline="0" dirty="0" smtClean="0"/>
          </a:p>
          <a:p>
            <a:r>
              <a:rPr lang="en-US" baseline="0" dirty="0" smtClean="0"/>
              <a:t>(The actual Bullying Rubric will be inserted.  I do not have access to it this summer.)</a:t>
            </a:r>
            <a:endParaRPr lang="en-US" dirty="0"/>
          </a:p>
        </p:txBody>
      </p:sp>
      <p:sp>
        <p:nvSpPr>
          <p:cNvPr id="4" name="Slide Number Placeholder 3"/>
          <p:cNvSpPr>
            <a:spLocks noGrp="1"/>
          </p:cNvSpPr>
          <p:nvPr>
            <p:ph type="sldNum" sz="quarter" idx="10"/>
          </p:nvPr>
        </p:nvSpPr>
        <p:spPr/>
        <p:txBody>
          <a:bodyPr/>
          <a:lstStyle/>
          <a:p>
            <a:fld id="{8F9FCC3E-469B-4036-B09F-F2B2CFC94561}" type="slidenum">
              <a:rPr lang="en-US" smtClean="0"/>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Since</a:t>
            </a:r>
            <a:r>
              <a:rPr lang="en-US" baseline="0" dirty="0" smtClean="0"/>
              <a:t> we are right across the street from MSU’s campus, we have a lot of volunteers who will be working with your children.  I try to have volunteers come in during Writing and Math time so more children have 1-on-1 support.</a:t>
            </a:r>
          </a:p>
          <a:p>
            <a:r>
              <a:rPr lang="en-US" baseline="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We will also need volunteers for classroom parties and field trips.</a:t>
            </a:r>
            <a:endParaRPr lang="en-US" dirty="0" smtClean="0"/>
          </a:p>
          <a:p>
            <a:endParaRPr lang="en-US" baseline="0" dirty="0" smtClean="0"/>
          </a:p>
          <a:p>
            <a:r>
              <a:rPr lang="en-US" baseline="0" dirty="0" smtClean="0"/>
              <a:t>If you are interested in volunteering in the classroom, please contact me ahead of time. </a:t>
            </a:r>
          </a:p>
          <a:p>
            <a:endParaRPr lang="en-US" baseline="0" dirty="0" smtClean="0"/>
          </a:p>
          <a:p>
            <a:r>
              <a:rPr lang="en-US" baseline="0" dirty="0" smtClean="0"/>
              <a:t>(Picture would be of Grandma Carol or MSU/CMU volunteers) </a:t>
            </a:r>
            <a:r>
              <a:rPr lang="en-US" baseline="0" dirty="0" smtClean="0">
                <a:sym typeface="Wingdings" pitchFamily="2" charset="2"/>
              </a:rPr>
              <a:t></a:t>
            </a:r>
            <a:endParaRPr lang="en-US" baseline="0" dirty="0" smtClean="0"/>
          </a:p>
        </p:txBody>
      </p:sp>
      <p:sp>
        <p:nvSpPr>
          <p:cNvPr id="4" name="Slide Number Placeholder 3"/>
          <p:cNvSpPr>
            <a:spLocks noGrp="1"/>
          </p:cNvSpPr>
          <p:nvPr>
            <p:ph type="sldNum" sz="quarter" idx="10"/>
          </p:nvPr>
        </p:nvSpPr>
        <p:spPr/>
        <p:txBody>
          <a:bodyPr/>
          <a:lstStyle/>
          <a:p>
            <a:fld id="{8F9FCC3E-469B-4036-B09F-F2B2CFC94561}" type="slidenum">
              <a:rPr lang="en-US" smtClean="0"/>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2AFD616C-72A9-455B-BAAB-6BAB84C9CDB0}" type="datetimeFigureOut">
              <a:rPr lang="en-US" smtClean="0"/>
              <a:pPr/>
              <a:t>9/12/2012</a:t>
            </a:fld>
            <a:endParaRPr lang="en-US"/>
          </a:p>
        </p:txBody>
      </p:sp>
      <p:sp>
        <p:nvSpPr>
          <p:cNvPr id="16" name="Slide Number Placeholder 15"/>
          <p:cNvSpPr>
            <a:spLocks noGrp="1"/>
          </p:cNvSpPr>
          <p:nvPr>
            <p:ph type="sldNum" sz="quarter" idx="11"/>
          </p:nvPr>
        </p:nvSpPr>
        <p:spPr/>
        <p:txBody>
          <a:bodyPr/>
          <a:lstStyle/>
          <a:p>
            <a:fld id="{C321E015-B22F-43B7-A108-7548E3E8E417}" type="slidenum">
              <a:rPr lang="en-US" smtClean="0"/>
              <a:pPr/>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AFD616C-72A9-455B-BAAB-6BAB84C9CDB0}" type="datetimeFigureOut">
              <a:rPr lang="en-US" smtClean="0"/>
              <a:pPr/>
              <a:t>9/12/2012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21E015-B22F-43B7-A108-7548E3E8E417}" type="slidenum">
              <a:rPr lang="en-US" smtClean="0"/>
              <a:pPr/>
              <a:t>‹#›</a:t>
            </a:fld>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AFD616C-72A9-455B-BAAB-6BAB84C9CDB0}" type="datetimeFigureOut">
              <a:rPr lang="en-US" smtClean="0"/>
              <a:pPr/>
              <a:t>9/12/2012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21E015-B22F-43B7-A108-7548E3E8E417}" type="slidenum">
              <a:rPr lang="en-US" smtClean="0"/>
              <a:pPr/>
              <a:t>‹#›</a:t>
            </a:fld>
            <a:endParaRPr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2AFD616C-72A9-455B-BAAB-6BAB84C9CDB0}" type="datetimeFigureOut">
              <a:rPr lang="en-US" smtClean="0"/>
              <a:pPr/>
              <a:t>9/12/2012</a:t>
            </a:fld>
            <a:endParaRPr lang="en-US"/>
          </a:p>
        </p:txBody>
      </p:sp>
      <p:sp>
        <p:nvSpPr>
          <p:cNvPr id="15" name="Slide Number Placeholder 14"/>
          <p:cNvSpPr>
            <a:spLocks noGrp="1"/>
          </p:cNvSpPr>
          <p:nvPr>
            <p:ph type="sldNum" sz="quarter" idx="15"/>
          </p:nvPr>
        </p:nvSpPr>
        <p:spPr/>
        <p:txBody>
          <a:bodyPr/>
          <a:lstStyle>
            <a:lvl1pPr algn="ctr">
              <a:defRPr/>
            </a:lvl1pPr>
          </a:lstStyle>
          <a:p>
            <a:fld id="{C321E015-B22F-43B7-A108-7548E3E8E417}" type="slidenum">
              <a:rPr lang="en-US" smtClean="0"/>
              <a:pPr/>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AFD616C-72A9-455B-BAAB-6BAB84C9CDB0}" type="datetimeFigureOut">
              <a:rPr lang="en-US" smtClean="0"/>
              <a:pPr/>
              <a:t>9/12/2012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21E015-B22F-43B7-A108-7548E3E8E417}" type="slidenum">
              <a:rPr lang="en-US" smtClean="0"/>
              <a:pPr/>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2AFD616C-72A9-455B-BAAB-6BAB84C9CDB0}" type="datetimeFigureOut">
              <a:rPr lang="en-US" smtClean="0"/>
              <a:pPr/>
              <a:t>9/12/2012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21E015-B22F-43B7-A108-7548E3E8E417}"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C321E015-B22F-43B7-A108-7548E3E8E417}" type="slidenum">
              <a:rPr lang="en-US" smtClean="0"/>
              <a:pPr/>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2AFD616C-72A9-455B-BAAB-6BAB84C9CDB0}" type="datetimeFigureOut">
              <a:rPr lang="en-US" smtClean="0"/>
              <a:pPr/>
              <a:t>9/12/2012</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2AFD616C-72A9-455B-BAAB-6BAB84C9CDB0}" type="datetimeFigureOut">
              <a:rPr lang="en-US" smtClean="0"/>
              <a:pPr/>
              <a:t>9/12/2012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21E015-B22F-43B7-A108-7548E3E8E417}"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FD616C-72A9-455B-BAAB-6BAB84C9CDB0}" type="datetimeFigureOut">
              <a:rPr lang="en-US" smtClean="0"/>
              <a:pPr/>
              <a:t>9/12/2012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321E015-B22F-43B7-A108-7548E3E8E417}" type="slidenum">
              <a:rPr lang="en-US" smtClean="0"/>
              <a:pPr/>
              <a:t>‹#›</a:t>
            </a:fld>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2AFD616C-72A9-455B-BAAB-6BAB84C9CDB0}" type="datetimeFigureOut">
              <a:rPr lang="en-US" smtClean="0"/>
              <a:pPr/>
              <a:t>9/12/2012</a:t>
            </a:fld>
            <a:endParaRPr lang="en-US"/>
          </a:p>
        </p:txBody>
      </p:sp>
      <p:sp>
        <p:nvSpPr>
          <p:cNvPr id="9" name="Slide Number Placeholder 8"/>
          <p:cNvSpPr>
            <a:spLocks noGrp="1"/>
          </p:cNvSpPr>
          <p:nvPr>
            <p:ph type="sldNum" sz="quarter" idx="15"/>
          </p:nvPr>
        </p:nvSpPr>
        <p:spPr/>
        <p:txBody>
          <a:bodyPr/>
          <a:lstStyle/>
          <a:p>
            <a:fld id="{C321E015-B22F-43B7-A108-7548E3E8E417}" type="slidenum">
              <a:rPr lang="en-US" smtClean="0"/>
              <a:pPr/>
              <a:t>‹#›</a:t>
            </a:fld>
            <a:endParaRPr lang="en-US"/>
          </a:p>
        </p:txBody>
      </p:sp>
      <p:sp>
        <p:nvSpPr>
          <p:cNvPr id="10" name="Footer Placeholder 9"/>
          <p:cNvSpPr>
            <a:spLocks noGrp="1"/>
          </p:cNvSpPr>
          <p:nvPr>
            <p:ph type="ftr" sz="quarter" idx="16"/>
          </p:nvPr>
        </p:nvSpPr>
        <p:spPr/>
        <p:txBody>
          <a:bodyPr/>
          <a:lstStyle/>
          <a:p>
            <a:endParaRPr 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2AFD616C-72A9-455B-BAAB-6BAB84C9CDB0}" type="datetimeFigureOut">
              <a:rPr lang="en-US" smtClean="0"/>
              <a:pPr/>
              <a:t>9/12/2012</a:t>
            </a:fld>
            <a:endParaRPr lang="en-US"/>
          </a:p>
        </p:txBody>
      </p:sp>
      <p:sp>
        <p:nvSpPr>
          <p:cNvPr id="9" name="Slide Number Placeholder 8"/>
          <p:cNvSpPr>
            <a:spLocks noGrp="1"/>
          </p:cNvSpPr>
          <p:nvPr>
            <p:ph type="sldNum" sz="quarter" idx="11"/>
          </p:nvPr>
        </p:nvSpPr>
        <p:spPr/>
        <p:txBody>
          <a:bodyPr/>
          <a:lstStyle/>
          <a:p>
            <a:fld id="{C321E015-B22F-43B7-A108-7548E3E8E417}"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2AFD616C-72A9-455B-BAAB-6BAB84C9CDB0}" type="datetimeFigureOut">
              <a:rPr lang="en-US" smtClean="0"/>
              <a:pPr/>
              <a:t>9/12/2012</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C321E015-B22F-43B7-A108-7548E3E8E417}" type="slidenum">
              <a:rPr lang="en-US" smtClean="0"/>
              <a:pPr/>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ransition>
    <p:fade/>
  </p:transition>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23.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25.jpeg"/></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27.jpeg"/></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r>
              <a:rPr lang="en-US" dirty="0" smtClean="0">
                <a:latin typeface="Futura Md" pitchFamily="34" charset="0"/>
              </a:rPr>
              <a:t>Please take an information packet, take a seat, </a:t>
            </a:r>
          </a:p>
          <a:p>
            <a:r>
              <a:rPr lang="en-US" dirty="0" smtClean="0">
                <a:latin typeface="Futura Md" pitchFamily="34" charset="0"/>
              </a:rPr>
              <a:t>fill out the PG Permission form, and </a:t>
            </a:r>
          </a:p>
          <a:p>
            <a:r>
              <a:rPr lang="en-US" dirty="0" smtClean="0">
                <a:latin typeface="Futura Md" pitchFamily="34" charset="0"/>
              </a:rPr>
              <a:t>fill out the Background Check form.</a:t>
            </a:r>
          </a:p>
        </p:txBody>
      </p:sp>
      <p:sp>
        <p:nvSpPr>
          <p:cNvPr id="4" name="Title 3"/>
          <p:cNvSpPr>
            <a:spLocks noGrp="1"/>
          </p:cNvSpPr>
          <p:nvPr>
            <p:ph type="ctrTitle"/>
          </p:nvPr>
        </p:nvSpPr>
        <p:spPr/>
        <p:txBody>
          <a:bodyPr/>
          <a:lstStyle/>
          <a:p>
            <a:r>
              <a:rPr lang="en-US" dirty="0" smtClean="0">
                <a:cs typeface="Aharoni" pitchFamily="2" charset="-79"/>
              </a:rPr>
              <a:t>Welcome to Parent Night!</a:t>
            </a:r>
            <a:endParaRPr lang="en-US" dirty="0">
              <a:cs typeface="Aharoni" pitchFamily="2" charset="-79"/>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Bullying Rubric</a:t>
            </a:r>
            <a:endParaRPr 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l="9184" r="9184"/>
          <a:stretch>
            <a:fillRect/>
          </a:stretch>
        </p:blipFill>
        <p:spPr bwMode="auto">
          <a:xfrm>
            <a:off x="762000" y="1524000"/>
            <a:ext cx="6096000" cy="466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6045545" y="3675694"/>
            <a:ext cx="3192748" cy="239456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Volunteers</a:t>
            </a:r>
            <a:endParaRPr lang="en-US" dirty="0"/>
          </a:p>
        </p:txBody>
      </p:sp>
      <p:sp>
        <p:nvSpPr>
          <p:cNvPr id="3" name="Content Placeholder 2"/>
          <p:cNvSpPr>
            <a:spLocks noGrp="1"/>
          </p:cNvSpPr>
          <p:nvPr>
            <p:ph sz="half" idx="1"/>
          </p:nvPr>
        </p:nvSpPr>
        <p:spPr/>
        <p:txBody>
          <a:bodyPr/>
          <a:lstStyle/>
          <a:p>
            <a:r>
              <a:rPr lang="en-US" dirty="0" smtClean="0"/>
              <a:t>MSU </a:t>
            </a:r>
            <a:r>
              <a:rPr lang="en-US" dirty="0" smtClean="0"/>
              <a:t>&amp; CMU students</a:t>
            </a:r>
          </a:p>
          <a:p>
            <a:r>
              <a:rPr lang="en-US" dirty="0" smtClean="0"/>
              <a:t>Community Members</a:t>
            </a:r>
            <a:endParaRPr lang="en-US" dirty="0" smtClean="0"/>
          </a:p>
          <a:p>
            <a:endParaRPr lang="en-US" dirty="0" smtClean="0"/>
          </a:p>
          <a:p>
            <a:r>
              <a:rPr lang="en-US" dirty="0" smtClean="0"/>
              <a:t>Family Members</a:t>
            </a:r>
          </a:p>
          <a:p>
            <a:r>
              <a:rPr lang="en-US" dirty="0" smtClean="0"/>
              <a:t>Please no younger siblings</a:t>
            </a:r>
          </a:p>
          <a:p>
            <a:endParaRPr lang="en-US" dirty="0"/>
          </a:p>
          <a:p>
            <a:r>
              <a:rPr lang="en-US" dirty="0" smtClean="0"/>
              <a:t>Background Check</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61000" y="972312"/>
            <a:ext cx="3824224" cy="286816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06598" y="3581400"/>
            <a:ext cx="3251200" cy="2438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276600" y="2149019"/>
            <a:ext cx="2306828" cy="4708981"/>
          </a:xfrm>
          <a:prstGeom prst="rect">
            <a:avLst/>
          </a:prstGeom>
          <a:noFill/>
        </p:spPr>
        <p:txBody>
          <a:bodyPr wrap="square" lIns="91440" tIns="45720" rIns="91440" bIns="45720">
            <a:spAutoFit/>
          </a:bodyPr>
          <a:lstStyle/>
          <a:p>
            <a:pPr algn="ctr"/>
            <a:r>
              <a:rPr lang="en-US" sz="30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endParaRPr lang="en-US" sz="30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5" name="TextBox 4"/>
          <p:cNvSpPr txBox="1"/>
          <p:nvPr/>
        </p:nvSpPr>
        <p:spPr>
          <a:xfrm>
            <a:off x="1371600" y="1524000"/>
            <a:ext cx="6324600" cy="1323439"/>
          </a:xfrm>
          <a:prstGeom prst="rect">
            <a:avLst/>
          </a:prstGeom>
          <a:noFill/>
        </p:spPr>
        <p:txBody>
          <a:bodyPr wrap="square" rtlCol="0">
            <a:spAutoFit/>
          </a:bodyPr>
          <a:lstStyle/>
          <a:p>
            <a:pPr algn="ctr"/>
            <a:r>
              <a:rPr lang="en-US" sz="4000" dirty="0" smtClean="0"/>
              <a:t>Questions about classroom or school procedures?</a:t>
            </a:r>
            <a:endParaRPr lang="en-US" sz="4000" dirty="0"/>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Academics</a:t>
            </a:r>
            <a:endParaRPr lang="en-US" dirty="0"/>
          </a:p>
        </p:txBody>
      </p:sp>
      <p:sp>
        <p:nvSpPr>
          <p:cNvPr id="3" name="Text Placeholder 2"/>
          <p:cNvSpPr>
            <a:spLocks noGrp="1"/>
          </p:cNvSpPr>
          <p:nvPr>
            <p:ph type="body" idx="1"/>
          </p:nvPr>
        </p:nvSpPr>
        <p:spPr/>
        <p:txBody>
          <a:bodyPr/>
          <a:lstStyle/>
          <a:p>
            <a:r>
              <a:rPr lang="en-US" dirty="0" smtClean="0"/>
              <a:t>Science	</a:t>
            </a:r>
            <a:endParaRPr lang="en-US" dirty="0"/>
          </a:p>
        </p:txBody>
      </p:sp>
      <p:sp>
        <p:nvSpPr>
          <p:cNvPr id="4" name="Content Placeholder 3"/>
          <p:cNvSpPr>
            <a:spLocks noGrp="1"/>
          </p:cNvSpPr>
          <p:nvPr>
            <p:ph sz="half" idx="2"/>
          </p:nvPr>
        </p:nvSpPr>
        <p:spPr/>
        <p:txBody>
          <a:bodyPr/>
          <a:lstStyle/>
          <a:p>
            <a:r>
              <a:rPr lang="en-US" dirty="0" smtClean="0"/>
              <a:t>Changing Earth</a:t>
            </a:r>
          </a:p>
          <a:p>
            <a:r>
              <a:rPr lang="en-US" dirty="0" smtClean="0"/>
              <a:t>Energy Transfer</a:t>
            </a:r>
          </a:p>
          <a:p>
            <a:r>
              <a:rPr lang="en-US" dirty="0" smtClean="0"/>
              <a:t>Matter</a:t>
            </a:r>
          </a:p>
          <a:p>
            <a:r>
              <a:rPr lang="en-US" dirty="0" smtClean="0"/>
              <a:t>Ecology</a:t>
            </a:r>
          </a:p>
          <a:p>
            <a:r>
              <a:rPr lang="en-US" dirty="0" smtClean="0"/>
              <a:t>Health</a:t>
            </a:r>
          </a:p>
          <a:p>
            <a:pPr>
              <a:buNone/>
            </a:pPr>
            <a:endParaRPr lang="en-US" dirty="0"/>
          </a:p>
        </p:txBody>
      </p:sp>
      <p:sp>
        <p:nvSpPr>
          <p:cNvPr id="5" name="Text Placeholder 4"/>
          <p:cNvSpPr>
            <a:spLocks noGrp="1"/>
          </p:cNvSpPr>
          <p:nvPr>
            <p:ph type="body" idx="3"/>
          </p:nvPr>
        </p:nvSpPr>
        <p:spPr/>
        <p:txBody>
          <a:bodyPr/>
          <a:lstStyle/>
          <a:p>
            <a:r>
              <a:rPr lang="en-US" dirty="0" smtClean="0"/>
              <a:t>Social Studies</a:t>
            </a:r>
            <a:endParaRPr lang="en-US" dirty="0"/>
          </a:p>
        </p:txBody>
      </p:sp>
      <p:sp>
        <p:nvSpPr>
          <p:cNvPr id="6" name="Content Placeholder 5"/>
          <p:cNvSpPr>
            <a:spLocks noGrp="1"/>
          </p:cNvSpPr>
          <p:nvPr>
            <p:ph sz="quarter" idx="4"/>
          </p:nvPr>
        </p:nvSpPr>
        <p:spPr/>
        <p:txBody>
          <a:bodyPr/>
          <a:lstStyle/>
          <a:p>
            <a:r>
              <a:rPr lang="en-US" dirty="0" smtClean="0"/>
              <a:t>Civics &amp; Government</a:t>
            </a:r>
          </a:p>
          <a:p>
            <a:r>
              <a:rPr lang="en-US" dirty="0" smtClean="0"/>
              <a:t>Economics</a:t>
            </a:r>
          </a:p>
          <a:p>
            <a:r>
              <a:rPr lang="en-US" dirty="0" smtClean="0"/>
              <a:t>Geography</a:t>
            </a:r>
          </a:p>
          <a:p>
            <a:r>
              <a:rPr lang="en-US" dirty="0" smtClean="0"/>
              <a:t>Current Events</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81639" y="4598908"/>
            <a:ext cx="2504122" cy="187809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58339" y="4562856"/>
            <a:ext cx="2552192" cy="191414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2000"/>
                                        <p:tgtEl>
                                          <p:spTgt spid="4">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2000"/>
                                        <p:tgtEl>
                                          <p:spTgt spid="4">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fade">
                                      <p:cBhvr>
                                        <p:cTn id="16" dur="2000"/>
                                        <p:tgtEl>
                                          <p:spTgt spid="4">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fade">
                                      <p:cBhvr>
                                        <p:cTn id="19" dur="2000"/>
                                        <p:tgtEl>
                                          <p:spTgt spid="4">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6">
                                            <p:txEl>
                                              <p:pRg st="0" end="0"/>
                                            </p:txEl>
                                          </p:spTgt>
                                        </p:tgtEl>
                                        <p:attrNameLst>
                                          <p:attrName>style.visibility</p:attrName>
                                        </p:attrNameLst>
                                      </p:cBhvr>
                                      <p:to>
                                        <p:strVal val="visible"/>
                                      </p:to>
                                    </p:set>
                                    <p:animEffect transition="in" filter="fade">
                                      <p:cBhvr>
                                        <p:cTn id="24" dur="2000"/>
                                        <p:tgtEl>
                                          <p:spTgt spid="6">
                                            <p:txEl>
                                              <p:pRg st="0" end="0"/>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animEffect transition="in" filter="fade">
                                      <p:cBhvr>
                                        <p:cTn id="27" dur="2000"/>
                                        <p:tgtEl>
                                          <p:spTgt spid="6">
                                            <p:txEl>
                                              <p:pRg st="1" end="1"/>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6">
                                            <p:txEl>
                                              <p:pRg st="2" end="2"/>
                                            </p:txEl>
                                          </p:spTgt>
                                        </p:tgtEl>
                                        <p:attrNameLst>
                                          <p:attrName>style.visibility</p:attrName>
                                        </p:attrNameLst>
                                      </p:cBhvr>
                                      <p:to>
                                        <p:strVal val="visible"/>
                                      </p:to>
                                    </p:set>
                                    <p:animEffect transition="in" filter="fade">
                                      <p:cBhvr>
                                        <p:cTn id="30" dur="2000"/>
                                        <p:tgtEl>
                                          <p:spTgt spid="6">
                                            <p:txEl>
                                              <p:pRg st="2" end="2"/>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6">
                                            <p:txEl>
                                              <p:pRg st="3" end="3"/>
                                            </p:txEl>
                                          </p:spTgt>
                                        </p:tgtEl>
                                        <p:attrNameLst>
                                          <p:attrName>style.visibility</p:attrName>
                                        </p:attrNameLst>
                                      </p:cBhvr>
                                      <p:to>
                                        <p:strVal val="visible"/>
                                      </p:to>
                                    </p:set>
                                    <p:animEffect transition="in" filter="fade">
                                      <p:cBhvr>
                                        <p:cTn id="33" dur="20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P spid="6" grpId="0" build="allAtOnce"/>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Language Arts</a:t>
            </a:r>
            <a:endParaRPr lang="en-US" dirty="0"/>
          </a:p>
        </p:txBody>
      </p:sp>
      <p:sp>
        <p:nvSpPr>
          <p:cNvPr id="3" name="Content Placeholder 2"/>
          <p:cNvSpPr>
            <a:spLocks noGrp="1"/>
          </p:cNvSpPr>
          <p:nvPr>
            <p:ph sz="half" idx="1"/>
          </p:nvPr>
        </p:nvSpPr>
        <p:spPr>
          <a:xfrm>
            <a:off x="457200" y="1524000"/>
            <a:ext cx="4059936" cy="4876800"/>
          </a:xfrm>
        </p:spPr>
        <p:txBody>
          <a:bodyPr>
            <a:normAutofit/>
          </a:bodyPr>
          <a:lstStyle/>
          <a:p>
            <a:r>
              <a:rPr lang="en-US" dirty="0" smtClean="0"/>
              <a:t>Reading</a:t>
            </a:r>
          </a:p>
          <a:p>
            <a:pPr lvl="1"/>
            <a:r>
              <a:rPr lang="en-US" dirty="0" smtClean="0"/>
              <a:t>Reading </a:t>
            </a:r>
            <a:r>
              <a:rPr lang="en-US" dirty="0" smtClean="0"/>
              <a:t>Street</a:t>
            </a:r>
          </a:p>
          <a:p>
            <a:pPr lvl="1"/>
            <a:r>
              <a:rPr lang="en-US" dirty="0" smtClean="0"/>
              <a:t>Daily 5</a:t>
            </a:r>
            <a:endParaRPr lang="en-US" dirty="0" smtClean="0"/>
          </a:p>
          <a:p>
            <a:pPr lvl="1">
              <a:buNone/>
            </a:pPr>
            <a:endParaRPr lang="en-US" dirty="0" smtClean="0"/>
          </a:p>
          <a:p>
            <a:r>
              <a:rPr lang="en-US" dirty="0" smtClean="0"/>
              <a:t>Writing</a:t>
            </a:r>
          </a:p>
          <a:p>
            <a:pPr lvl="1"/>
            <a:r>
              <a:rPr lang="en-US" dirty="0" smtClean="0"/>
              <a:t>Lucy Calkins </a:t>
            </a:r>
          </a:p>
          <a:p>
            <a:pPr lvl="1"/>
            <a:r>
              <a:rPr lang="en-US" dirty="0" smtClean="0"/>
              <a:t>Writers Workshop</a:t>
            </a:r>
          </a:p>
          <a:p>
            <a:pPr lvl="1">
              <a:buNone/>
            </a:pPr>
            <a:endParaRPr lang="en-US" dirty="0" smtClean="0"/>
          </a:p>
          <a:p>
            <a:r>
              <a:rPr lang="en-US" dirty="0" smtClean="0"/>
              <a:t>Spelling</a:t>
            </a:r>
          </a:p>
          <a:p>
            <a:pPr lvl="1"/>
            <a:r>
              <a:rPr lang="en-US" dirty="0" smtClean="0"/>
              <a:t>Reading Street</a:t>
            </a:r>
            <a:endParaRPr lang="en-US" dirty="0" smtClean="0"/>
          </a:p>
          <a:p>
            <a:pPr lvl="1"/>
            <a:r>
              <a:rPr lang="en-US" dirty="0" smtClean="0"/>
              <a:t>High Frequency </a:t>
            </a:r>
            <a:r>
              <a:rPr lang="en-US" dirty="0" smtClean="0"/>
              <a:t>Words</a:t>
            </a:r>
            <a:endParaRPr lang="en-US" dirty="0" smtClean="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89400" y="1447800"/>
            <a:ext cx="3251200" cy="2438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05400" y="3352800"/>
            <a:ext cx="3657600" cy="27432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20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2000"/>
                                        <p:tgtEl>
                                          <p:spTgt spid="3">
                                            <p:txEl>
                                              <p:pRg st="4" end="4"/>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2000"/>
                                        <p:tgtEl>
                                          <p:spTgt spid="3">
                                            <p:txEl>
                                              <p:pRg st="5" end="5"/>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2000"/>
                                        <p:tgtEl>
                                          <p:spTgt spid="3">
                                            <p:txEl>
                                              <p:pRg st="6" end="6"/>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Effect transition="in" filter="fade">
                                      <p:cBhvr>
                                        <p:cTn id="29" dur="2000"/>
                                        <p:tgtEl>
                                          <p:spTgt spid="3">
                                            <p:txEl>
                                              <p:pRg st="8" end="8"/>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fade">
                                      <p:cBhvr>
                                        <p:cTn id="32" dur="2000"/>
                                        <p:tgtEl>
                                          <p:spTgt spid="3">
                                            <p:txEl>
                                              <p:pRg st="9" end="9"/>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animEffect transition="in" filter="fade">
                                      <p:cBhvr>
                                        <p:cTn id="35" dur="20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smtClean="0"/>
              <a:t>Everyday Mathematics</a:t>
            </a:r>
          </a:p>
          <a:p>
            <a:pPr lvl="1"/>
            <a:r>
              <a:rPr lang="en-US" dirty="0" smtClean="0"/>
              <a:t>Numbers &amp; Numeration</a:t>
            </a:r>
          </a:p>
          <a:p>
            <a:pPr lvl="1"/>
            <a:r>
              <a:rPr lang="en-US" dirty="0" smtClean="0"/>
              <a:t>Operations &amp; Computation</a:t>
            </a:r>
          </a:p>
          <a:p>
            <a:pPr lvl="1"/>
            <a:r>
              <a:rPr lang="en-US" dirty="0" smtClean="0"/>
              <a:t>Data &amp; Chance</a:t>
            </a:r>
          </a:p>
          <a:p>
            <a:pPr lvl="1"/>
            <a:r>
              <a:rPr lang="en-US" dirty="0" smtClean="0"/>
              <a:t>Measurement &amp; </a:t>
            </a:r>
          </a:p>
          <a:p>
            <a:pPr marL="365760" lvl="1" indent="0">
              <a:buNone/>
            </a:pPr>
            <a:r>
              <a:rPr lang="en-US" dirty="0"/>
              <a:t> </a:t>
            </a:r>
            <a:r>
              <a:rPr lang="en-US" dirty="0" smtClean="0"/>
              <a:t>   Reference Frames</a:t>
            </a:r>
          </a:p>
          <a:p>
            <a:pPr lvl="1"/>
            <a:r>
              <a:rPr lang="en-US" dirty="0" smtClean="0"/>
              <a:t>Geometry</a:t>
            </a:r>
          </a:p>
          <a:p>
            <a:pPr lvl="1"/>
            <a:r>
              <a:rPr lang="en-US" dirty="0" smtClean="0"/>
              <a:t>Patterns, Functions, </a:t>
            </a:r>
          </a:p>
          <a:p>
            <a:pPr marL="365760" lvl="1" indent="0">
              <a:buNone/>
            </a:pPr>
            <a:r>
              <a:rPr lang="en-US" dirty="0"/>
              <a:t> </a:t>
            </a:r>
            <a:r>
              <a:rPr lang="en-US" dirty="0" smtClean="0"/>
              <a:t>   &amp; Algebra</a:t>
            </a:r>
          </a:p>
          <a:p>
            <a:pPr lvl="1"/>
            <a:endParaRPr lang="en-US" dirty="0"/>
          </a:p>
          <a:p>
            <a:pPr lvl="1"/>
            <a:r>
              <a:rPr lang="en-US" dirty="0" smtClean="0"/>
              <a:t>Homework Procedures</a:t>
            </a:r>
          </a:p>
          <a:p>
            <a:pPr lvl="1"/>
            <a:r>
              <a:rPr lang="en-US" dirty="0" smtClean="0"/>
              <a:t>Basic Facts!!!</a:t>
            </a:r>
          </a:p>
        </p:txBody>
      </p:sp>
      <p:sp>
        <p:nvSpPr>
          <p:cNvPr id="2" name="Title 1"/>
          <p:cNvSpPr>
            <a:spLocks noGrp="1"/>
          </p:cNvSpPr>
          <p:nvPr>
            <p:ph type="title"/>
          </p:nvPr>
        </p:nvSpPr>
        <p:spPr/>
        <p:txBody>
          <a:bodyPr/>
          <a:lstStyle/>
          <a:p>
            <a:r>
              <a:rPr lang="en-US" dirty="0" smtClean="0"/>
              <a:t>Math</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0" y="609600"/>
            <a:ext cx="3291418" cy="4198620"/>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4241800" y="3759200"/>
            <a:ext cx="2641600" cy="19812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20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20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2000"/>
                                        <p:tgtEl>
                                          <p:spTgt spid="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2000"/>
                                        <p:tgtEl>
                                          <p:spTgt spid="3">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2000"/>
                                        <p:tgtEl>
                                          <p:spTgt spid="3">
                                            <p:txEl>
                                              <p:pRg st="6" end="6"/>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2000"/>
                                        <p:tgtEl>
                                          <p:spTgt spid="3">
                                            <p:txEl>
                                              <p:pRg st="7" end="7"/>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fade">
                                      <p:cBhvr>
                                        <p:cTn id="31" dur="2000"/>
                                        <p:tgtEl>
                                          <p:spTgt spid="3">
                                            <p:txEl>
                                              <p:pRg st="8" end="8"/>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
                                            <p:txEl>
                                              <p:pRg st="10" end="10"/>
                                            </p:txEl>
                                          </p:spTgt>
                                        </p:tgtEl>
                                        <p:attrNameLst>
                                          <p:attrName>style.visibility</p:attrName>
                                        </p:attrNameLst>
                                      </p:cBhvr>
                                      <p:to>
                                        <p:strVal val="visible"/>
                                      </p:to>
                                    </p:set>
                                    <p:animEffect transition="in" filter="fade">
                                      <p:cBhvr>
                                        <p:cTn id="34" dur="2000"/>
                                        <p:tgtEl>
                                          <p:spTgt spid="3">
                                            <p:txEl>
                                              <p:pRg st="10" end="10"/>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animEffect transition="in" filter="fade">
                                      <p:cBhvr>
                                        <p:cTn id="37" dur="20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normAutofit lnSpcReduction="10000"/>
          </a:bodyPr>
          <a:lstStyle/>
          <a:p>
            <a:r>
              <a:rPr lang="en-US" dirty="0" smtClean="0"/>
              <a:t>Mary </a:t>
            </a:r>
            <a:r>
              <a:rPr lang="en-US" dirty="0" err="1" smtClean="0"/>
              <a:t>Wever</a:t>
            </a:r>
            <a:r>
              <a:rPr lang="en-US" dirty="0" smtClean="0"/>
              <a:t> </a:t>
            </a:r>
            <a:r>
              <a:rPr lang="en-US" dirty="0" smtClean="0"/>
              <a:t/>
            </a:r>
            <a:br>
              <a:rPr lang="en-US" dirty="0" smtClean="0"/>
            </a:br>
            <a:r>
              <a:rPr lang="en-US" dirty="0" smtClean="0"/>
              <a:t>4</a:t>
            </a:r>
            <a:r>
              <a:rPr lang="en-US" baseline="30000" dirty="0" smtClean="0"/>
              <a:t>th</a:t>
            </a:r>
            <a:r>
              <a:rPr lang="en-US" dirty="0" smtClean="0"/>
              <a:t> Grade </a:t>
            </a:r>
            <a:r>
              <a:rPr lang="en-US" dirty="0" smtClean="0"/>
              <a:t>Teacher</a:t>
            </a:r>
          </a:p>
          <a:p>
            <a:r>
              <a:rPr lang="en-US" dirty="0" smtClean="0"/>
              <a:t>Rachelle </a:t>
            </a:r>
            <a:r>
              <a:rPr lang="en-US" dirty="0" err="1" smtClean="0"/>
              <a:t>Galang</a:t>
            </a:r>
            <a:endParaRPr lang="en-US" dirty="0" smtClean="0"/>
          </a:p>
          <a:p>
            <a:pPr marL="0" indent="0">
              <a:buNone/>
            </a:pPr>
            <a:r>
              <a:rPr lang="en-US" dirty="0" smtClean="0"/>
              <a:t>   4</a:t>
            </a:r>
            <a:r>
              <a:rPr lang="en-US" baseline="30000" dirty="0" smtClean="0"/>
              <a:t>th</a:t>
            </a:r>
            <a:r>
              <a:rPr lang="en-US" dirty="0" smtClean="0"/>
              <a:t> Grade Student Teacher</a:t>
            </a:r>
          </a:p>
          <a:p>
            <a:pPr lvl="1"/>
            <a:endParaRPr lang="en-US" dirty="0" smtClean="0"/>
          </a:p>
          <a:p>
            <a:pPr lvl="1"/>
            <a:r>
              <a:rPr lang="en-US" dirty="0" smtClean="0"/>
              <a:t>Email:  </a:t>
            </a:r>
            <a:r>
              <a:rPr lang="en-US" dirty="0" smtClean="0"/>
              <a:t>wever_mk@elps.us </a:t>
            </a:r>
          </a:p>
          <a:p>
            <a:pPr marL="365760" lvl="1" indent="0">
              <a:buNone/>
            </a:pPr>
            <a:r>
              <a:rPr lang="en-US" dirty="0" smtClean="0"/>
              <a:t>                 galang_r@elps.us</a:t>
            </a:r>
            <a:endParaRPr lang="en-US" dirty="0" smtClean="0"/>
          </a:p>
          <a:p>
            <a:pPr lvl="2"/>
            <a:endParaRPr lang="en-US" dirty="0" smtClean="0"/>
          </a:p>
          <a:p>
            <a:pPr lvl="1"/>
            <a:r>
              <a:rPr lang="en-US" dirty="0" smtClean="0"/>
              <a:t>Phone:  (517) </a:t>
            </a:r>
            <a:r>
              <a:rPr lang="en-US" dirty="0" smtClean="0"/>
              <a:t>333-5060</a:t>
            </a:r>
          </a:p>
          <a:p>
            <a:pPr lvl="1"/>
            <a:endParaRPr lang="en-US" dirty="0" smtClean="0"/>
          </a:p>
          <a:p>
            <a:pPr lvl="1"/>
            <a:r>
              <a:rPr lang="en-US" dirty="0" smtClean="0"/>
              <a:t>Send </a:t>
            </a:r>
            <a:r>
              <a:rPr lang="en-US" dirty="0" smtClean="0"/>
              <a:t>notes in </a:t>
            </a:r>
            <a:br>
              <a:rPr lang="en-US" dirty="0" smtClean="0"/>
            </a:br>
            <a:r>
              <a:rPr lang="en-US" dirty="0" smtClean="0"/>
              <a:t>daily folder.</a:t>
            </a:r>
            <a:endParaRPr lang="en-US" dirty="0"/>
          </a:p>
        </p:txBody>
      </p:sp>
      <p:sp>
        <p:nvSpPr>
          <p:cNvPr id="7" name="Title 6"/>
          <p:cNvSpPr>
            <a:spLocks noGrp="1"/>
          </p:cNvSpPr>
          <p:nvPr>
            <p:ph type="title"/>
          </p:nvPr>
        </p:nvSpPr>
        <p:spPr/>
        <p:txBody>
          <a:bodyPr/>
          <a:lstStyle/>
          <a:p>
            <a:r>
              <a:rPr lang="en-US" dirty="0" smtClean="0"/>
              <a:t>Contact</a:t>
            </a:r>
            <a:endParaRPr lang="en-US" dirty="0"/>
          </a:p>
        </p:txBody>
      </p:sp>
      <p:sp>
        <p:nvSpPr>
          <p:cNvPr id="9" name="Rounded Rectangle 8"/>
          <p:cNvSpPr/>
          <p:nvPr/>
        </p:nvSpPr>
        <p:spPr>
          <a:xfrm>
            <a:off x="4921884" y="1981200"/>
            <a:ext cx="3886200" cy="3124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105400" y="4495800"/>
            <a:ext cx="3124200" cy="369332"/>
          </a:xfrm>
          <a:prstGeom prst="rect">
            <a:avLst/>
          </a:prstGeom>
          <a:noFill/>
        </p:spPr>
        <p:txBody>
          <a:bodyPr wrap="square" rtlCol="0">
            <a:spAutoFit/>
          </a:bodyPr>
          <a:lstStyle/>
          <a:p>
            <a:pPr algn="ctr"/>
            <a:r>
              <a:rPr lang="en-US" dirty="0" smtClean="0"/>
              <a:t>Class Photo</a:t>
            </a: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95569" y="2291239"/>
            <a:ext cx="3338829" cy="250412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smtClean="0"/>
              <a:t>Please hand PG Permission Slips &amp; </a:t>
            </a:r>
          </a:p>
          <a:p>
            <a:r>
              <a:rPr lang="en-US" dirty="0" smtClean="0"/>
              <a:t>Background Check Forms </a:t>
            </a:r>
            <a:r>
              <a:rPr lang="en-US" dirty="0" smtClean="0"/>
              <a:t>to a teacher.</a:t>
            </a:r>
            <a:endParaRPr lang="en-US" dirty="0"/>
          </a:p>
        </p:txBody>
      </p:sp>
      <p:sp>
        <p:nvSpPr>
          <p:cNvPr id="3" name="Title 2"/>
          <p:cNvSpPr>
            <a:spLocks noGrp="1"/>
          </p:cNvSpPr>
          <p:nvPr>
            <p:ph type="ctrTitle"/>
          </p:nvPr>
        </p:nvSpPr>
        <p:spPr>
          <a:xfrm>
            <a:off x="457200" y="1371600"/>
            <a:ext cx="8305800" cy="1981200"/>
          </a:xfrm>
        </p:spPr>
        <p:txBody>
          <a:bodyPr/>
          <a:lstStyle/>
          <a:p>
            <a:r>
              <a:rPr lang="en-US" sz="5400" dirty="0" smtClean="0"/>
              <a:t>Thank you for coming!  </a:t>
            </a:r>
            <a:r>
              <a:rPr lang="en-US" dirty="0" smtClean="0"/>
              <a:t/>
            </a:r>
            <a:br>
              <a:rPr lang="en-US" dirty="0" smtClean="0"/>
            </a:br>
            <a:r>
              <a:rPr lang="en-US" sz="3600" dirty="0" smtClean="0"/>
              <a:t>We look </a:t>
            </a:r>
            <a:r>
              <a:rPr lang="en-US" sz="3600" dirty="0" smtClean="0"/>
              <a:t>forward to working with you </a:t>
            </a:r>
            <a:br>
              <a:rPr lang="en-US" sz="3600" dirty="0" smtClean="0"/>
            </a:br>
            <a:r>
              <a:rPr lang="en-US" sz="3600" dirty="0" smtClean="0"/>
              <a:t>and your child this year!</a:t>
            </a:r>
            <a:endParaRPr lang="en-US" sz="36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81700" y="4572000"/>
            <a:ext cx="2438400" cy="18288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615508148"/>
              </p:ext>
            </p:extLst>
          </p:nvPr>
        </p:nvGraphicFramePr>
        <p:xfrm>
          <a:off x="457200" y="1524000"/>
          <a:ext cx="82296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p:txBody>
          <a:bodyPr/>
          <a:lstStyle/>
          <a:p>
            <a:r>
              <a:rPr lang="en-US" dirty="0" smtClean="0"/>
              <a:t>Meet the Teacher</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CD229350-2BDD-4B34-AF48-E42F19C28DE0}"/>
                                            </p:graphicEl>
                                          </p:spTgt>
                                        </p:tgtEl>
                                        <p:attrNameLst>
                                          <p:attrName>style.visibility</p:attrName>
                                        </p:attrNameLst>
                                      </p:cBhvr>
                                      <p:to>
                                        <p:strVal val="visible"/>
                                      </p:to>
                                    </p:set>
                                    <p:animEffect transition="in" filter="fade">
                                      <p:cBhvr>
                                        <p:cTn id="7" dur="2000"/>
                                        <p:tgtEl>
                                          <p:spTgt spid="4">
                                            <p:graphicEl>
                                              <a:dgm id="{CD229350-2BDD-4B34-AF48-E42F19C28DE0}"/>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graphicEl>
                                              <a:dgm id="{A9112666-CEA7-49DC-BA9D-36E300B7C0BA}"/>
                                            </p:graphicEl>
                                          </p:spTgt>
                                        </p:tgtEl>
                                        <p:attrNameLst>
                                          <p:attrName>style.visibility</p:attrName>
                                        </p:attrNameLst>
                                      </p:cBhvr>
                                      <p:to>
                                        <p:strVal val="visible"/>
                                      </p:to>
                                    </p:set>
                                    <p:animEffect transition="in" filter="fade">
                                      <p:cBhvr>
                                        <p:cTn id="10" dur="2000"/>
                                        <p:tgtEl>
                                          <p:spTgt spid="4">
                                            <p:graphicEl>
                                              <a:dgm id="{A9112666-CEA7-49DC-BA9D-36E300B7C0BA}"/>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graphicEl>
                                              <a:dgm id="{AF026545-1DC2-4CA2-82FE-57F72CEB61B8}"/>
                                            </p:graphicEl>
                                          </p:spTgt>
                                        </p:tgtEl>
                                        <p:attrNameLst>
                                          <p:attrName>style.visibility</p:attrName>
                                        </p:attrNameLst>
                                      </p:cBhvr>
                                      <p:to>
                                        <p:strVal val="visible"/>
                                      </p:to>
                                    </p:set>
                                    <p:animEffect transition="in" filter="fade">
                                      <p:cBhvr>
                                        <p:cTn id="15" dur="2000"/>
                                        <p:tgtEl>
                                          <p:spTgt spid="4">
                                            <p:graphicEl>
                                              <a:dgm id="{AF026545-1DC2-4CA2-82FE-57F72CEB61B8}"/>
                                            </p:graphic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graphicEl>
                                              <a:dgm id="{CE9DFF4B-897A-4EEF-B8BD-F741966A22E3}"/>
                                            </p:graphicEl>
                                          </p:spTgt>
                                        </p:tgtEl>
                                        <p:attrNameLst>
                                          <p:attrName>style.visibility</p:attrName>
                                        </p:attrNameLst>
                                      </p:cBhvr>
                                      <p:to>
                                        <p:strVal val="visible"/>
                                      </p:to>
                                    </p:set>
                                    <p:animEffect transition="in" filter="fade">
                                      <p:cBhvr>
                                        <p:cTn id="18" dur="2000"/>
                                        <p:tgtEl>
                                          <p:spTgt spid="4">
                                            <p:graphicEl>
                                              <a:dgm id="{CE9DFF4B-897A-4EEF-B8BD-F741966A22E3}"/>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
                                            <p:graphicEl>
                                              <a:dgm id="{196E3239-DBDC-4548-A3D3-0459BBC87C14}"/>
                                            </p:graphicEl>
                                          </p:spTgt>
                                        </p:tgtEl>
                                        <p:attrNameLst>
                                          <p:attrName>style.visibility</p:attrName>
                                        </p:attrNameLst>
                                      </p:cBhvr>
                                      <p:to>
                                        <p:strVal val="visible"/>
                                      </p:to>
                                    </p:set>
                                    <p:animEffect transition="in" filter="fade">
                                      <p:cBhvr>
                                        <p:cTn id="23" dur="2000"/>
                                        <p:tgtEl>
                                          <p:spTgt spid="4">
                                            <p:graphicEl>
                                              <a:dgm id="{196E3239-DBDC-4548-A3D3-0459BBC87C14}"/>
                                            </p:graphic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
                                            <p:graphicEl>
                                              <a:dgm id="{F6E1A843-F65C-4D6F-A484-70B84C07F88C}"/>
                                            </p:graphicEl>
                                          </p:spTgt>
                                        </p:tgtEl>
                                        <p:attrNameLst>
                                          <p:attrName>style.visibility</p:attrName>
                                        </p:attrNameLst>
                                      </p:cBhvr>
                                      <p:to>
                                        <p:strVal val="visible"/>
                                      </p:to>
                                    </p:set>
                                    <p:animEffect transition="in" filter="fade">
                                      <p:cBhvr>
                                        <p:cTn id="26" dur="2000"/>
                                        <p:tgtEl>
                                          <p:spTgt spid="4">
                                            <p:graphicEl>
                                              <a:dgm id="{F6E1A843-F65C-4D6F-A484-70B84C07F88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lvl="0" indent="0">
              <a:spcBef>
                <a:spcPts val="0"/>
              </a:spcBef>
              <a:buClrTx/>
              <a:buSzTx/>
              <a:buNone/>
            </a:pPr>
            <a:endParaRPr lang="en-US" sz="2000" kern="0" dirty="0">
              <a:solidFill>
                <a:sysClr val="windowText" lastClr="000000"/>
              </a:solidFill>
            </a:endParaRPr>
          </a:p>
          <a:p>
            <a:pPr marL="0" lvl="0" indent="0">
              <a:buNone/>
            </a:pPr>
            <a:endParaRPr lang="en-US" dirty="0"/>
          </a:p>
        </p:txBody>
      </p:sp>
      <p:sp>
        <p:nvSpPr>
          <p:cNvPr id="3" name="Title 2"/>
          <p:cNvSpPr>
            <a:spLocks noGrp="1"/>
          </p:cNvSpPr>
          <p:nvPr>
            <p:ph type="title"/>
          </p:nvPr>
        </p:nvSpPr>
        <p:spPr/>
        <p:txBody>
          <a:bodyPr/>
          <a:lstStyle/>
          <a:p>
            <a:r>
              <a:rPr lang="en-US" dirty="0" smtClean="0"/>
              <a:t>Meet the Student Teacher</a:t>
            </a:r>
            <a:endParaRPr lang="en-US" dirty="0"/>
          </a:p>
        </p:txBody>
      </p:sp>
      <p:grpSp>
        <p:nvGrpSpPr>
          <p:cNvPr id="9" name="Group 8"/>
          <p:cNvGrpSpPr/>
          <p:nvPr/>
        </p:nvGrpSpPr>
        <p:grpSpPr>
          <a:xfrm>
            <a:off x="472438" y="1704975"/>
            <a:ext cx="8229600" cy="1437481"/>
            <a:chOff x="-1" y="1600200"/>
            <a:chExt cx="8229600" cy="1437481"/>
          </a:xfrm>
        </p:grpSpPr>
        <p:sp>
          <p:nvSpPr>
            <p:cNvPr id="10" name="Rounded Rectangle 9"/>
            <p:cNvSpPr/>
            <p:nvPr/>
          </p:nvSpPr>
          <p:spPr>
            <a:xfrm>
              <a:off x="-1" y="1608931"/>
              <a:ext cx="8229600" cy="1428750"/>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Rounded Rectangle 4"/>
            <p:cNvSpPr/>
            <p:nvPr/>
          </p:nvSpPr>
          <p:spPr>
            <a:xfrm>
              <a:off x="1788794" y="1600200"/>
              <a:ext cx="6440805" cy="142875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endParaRPr lang="en-US" sz="2200" kern="1200" dirty="0"/>
            </a:p>
          </p:txBody>
        </p:sp>
      </p:grpSp>
      <p:grpSp>
        <p:nvGrpSpPr>
          <p:cNvPr id="12" name="Group 11"/>
          <p:cNvGrpSpPr/>
          <p:nvPr/>
        </p:nvGrpSpPr>
        <p:grpSpPr>
          <a:xfrm>
            <a:off x="472439" y="2743200"/>
            <a:ext cx="8382000" cy="3590925"/>
            <a:chOff x="-152401" y="1600200"/>
            <a:chExt cx="8382000" cy="3590925"/>
          </a:xfrm>
        </p:grpSpPr>
        <p:sp>
          <p:nvSpPr>
            <p:cNvPr id="13" name="Rounded Rectangle 12"/>
            <p:cNvSpPr/>
            <p:nvPr/>
          </p:nvSpPr>
          <p:spPr>
            <a:xfrm>
              <a:off x="-152401" y="3762375"/>
              <a:ext cx="8229600" cy="1428750"/>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Rounded Rectangle 4"/>
            <p:cNvSpPr/>
            <p:nvPr/>
          </p:nvSpPr>
          <p:spPr>
            <a:xfrm>
              <a:off x="1788794" y="1600200"/>
              <a:ext cx="6440805" cy="142875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t" anchorCtr="0">
              <a:noAutofit/>
            </a:bodyPr>
            <a:lstStyle/>
            <a:p>
              <a:pPr lvl="0"/>
              <a:endParaRPr lang="en-US" kern="0" dirty="0">
                <a:solidFill>
                  <a:sysClr val="windowText" lastClr="000000"/>
                </a:solidFill>
              </a:endParaRPr>
            </a:p>
          </p:txBody>
        </p:sp>
      </p:grpSp>
      <p:pic>
        <p:nvPicPr>
          <p:cNvPr id="1031"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39" y="3258820"/>
            <a:ext cx="8266113" cy="146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913731"/>
            <a:ext cx="817563" cy="1011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133600" y="1913731"/>
            <a:ext cx="4419600" cy="646331"/>
          </a:xfrm>
          <a:prstGeom prst="rect">
            <a:avLst/>
          </a:prstGeom>
          <a:noFill/>
        </p:spPr>
        <p:txBody>
          <a:bodyPr wrap="square" rtlCol="0">
            <a:spAutoFit/>
          </a:bodyPr>
          <a:lstStyle/>
          <a:p>
            <a:r>
              <a:rPr lang="en-US" dirty="0" smtClean="0"/>
              <a:t>School</a:t>
            </a:r>
          </a:p>
          <a:p>
            <a:pPr marL="285750" indent="-285750">
              <a:buFont typeface="Arial" pitchFamily="34" charset="0"/>
              <a:buChar char="•"/>
            </a:pPr>
            <a:r>
              <a:rPr lang="en-US" dirty="0" smtClean="0"/>
              <a:t>Michigan State University</a:t>
            </a:r>
            <a:endParaRPr lang="en-US" dirty="0"/>
          </a:p>
        </p:txBody>
      </p:sp>
      <p:pic>
        <p:nvPicPr>
          <p:cNvPr id="1033"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3600" y="3457257"/>
            <a:ext cx="817563"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133600" y="3457575"/>
            <a:ext cx="5562600" cy="1200329"/>
          </a:xfrm>
          <a:prstGeom prst="rect">
            <a:avLst/>
          </a:prstGeom>
          <a:noFill/>
        </p:spPr>
        <p:txBody>
          <a:bodyPr wrap="square" rtlCol="0">
            <a:spAutoFit/>
          </a:bodyPr>
          <a:lstStyle/>
          <a:p>
            <a:r>
              <a:rPr lang="en-US" dirty="0" smtClean="0"/>
              <a:t>Teaching</a:t>
            </a:r>
          </a:p>
          <a:p>
            <a:pPr marL="285750" indent="-285750">
              <a:buFont typeface="Arial" pitchFamily="34" charset="0"/>
              <a:buChar char="•"/>
            </a:pPr>
            <a:r>
              <a:rPr lang="en-US" dirty="0" smtClean="0"/>
              <a:t>Sherwood Ridge Public School, Kellyville, NSW, Australia (K, 4/5, support classes)</a:t>
            </a:r>
            <a:endParaRPr lang="en-US" dirty="0"/>
          </a:p>
          <a:p>
            <a:pPr marL="285750" indent="-285750">
              <a:buFont typeface="Arial" pitchFamily="34" charset="0"/>
              <a:buChar char="•"/>
            </a:pPr>
            <a:r>
              <a:rPr lang="en-US" dirty="0" smtClean="0"/>
              <a:t>4</a:t>
            </a:r>
            <a:r>
              <a:rPr lang="en-US" baseline="30000" dirty="0" smtClean="0"/>
              <a:t>th</a:t>
            </a:r>
            <a:r>
              <a:rPr lang="en-US" dirty="0" smtClean="0"/>
              <a:t> grade internship at Red Cedar </a:t>
            </a:r>
            <a:endParaRPr lang="en-US" dirty="0"/>
          </a:p>
        </p:txBody>
      </p:sp>
      <p:pic>
        <p:nvPicPr>
          <p:cNvPr id="6" name="Picture 5"/>
          <p:cNvPicPr>
            <a:picLocks noChangeAspect="1"/>
          </p:cNvPicPr>
          <p:nvPr/>
        </p:nvPicPr>
        <p:blipFill rotWithShape="1">
          <a:blip r:embed="rId5" cstate="print">
            <a:extLst>
              <a:ext uri="{28A0092B-C50C-407E-A947-70E740481C1C}">
                <a14:useLocalDpi xmlns:a14="http://schemas.microsoft.com/office/drawing/2010/main" val="0"/>
              </a:ext>
            </a:extLst>
          </a:blip>
          <a:srcRect l="41330" t="30190" r="41322" b="14216"/>
          <a:stretch/>
        </p:blipFill>
        <p:spPr>
          <a:xfrm>
            <a:off x="1059671" y="4968851"/>
            <a:ext cx="562755" cy="1352574"/>
          </a:xfrm>
          <a:prstGeom prst="rect">
            <a:avLst/>
          </a:prstGeom>
        </p:spPr>
      </p:pic>
      <p:sp>
        <p:nvSpPr>
          <p:cNvPr id="7" name="TextBox 6"/>
          <p:cNvSpPr txBox="1"/>
          <p:nvPr/>
        </p:nvSpPr>
        <p:spPr>
          <a:xfrm>
            <a:off x="2133600" y="5105400"/>
            <a:ext cx="3500436" cy="923330"/>
          </a:xfrm>
          <a:prstGeom prst="rect">
            <a:avLst/>
          </a:prstGeom>
          <a:noFill/>
        </p:spPr>
        <p:txBody>
          <a:bodyPr wrap="square" rtlCol="0">
            <a:spAutoFit/>
          </a:bodyPr>
          <a:lstStyle/>
          <a:p>
            <a:r>
              <a:rPr lang="en-US" dirty="0" err="1" smtClean="0"/>
              <a:t>Homelife</a:t>
            </a:r>
            <a:endParaRPr lang="en-US" dirty="0" smtClean="0"/>
          </a:p>
          <a:p>
            <a:pPr marL="285750" indent="-285750">
              <a:buFont typeface="Arial" pitchFamily="34" charset="0"/>
              <a:buChar char="•"/>
            </a:pPr>
            <a:r>
              <a:rPr lang="en-US" dirty="0" smtClean="0"/>
              <a:t>Spartan Marching Band</a:t>
            </a:r>
          </a:p>
          <a:p>
            <a:pPr marL="285750" indent="-285750">
              <a:buFont typeface="Arial" pitchFamily="34" charset="0"/>
              <a:buChar char="•"/>
            </a:pPr>
            <a:r>
              <a:rPr lang="en-US" dirty="0" smtClean="0"/>
              <a:t>Interests</a:t>
            </a:r>
            <a:endParaRPr lang="en-US" dirty="0"/>
          </a:p>
        </p:txBody>
      </p:sp>
    </p:spTree>
    <p:extLst>
      <p:ext uri="{BB962C8B-B14F-4D97-AF65-F5344CB8AC3E}">
        <p14:creationId xmlns:p14="http://schemas.microsoft.com/office/powerpoint/2010/main" val="262141184"/>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Love learning!</a:t>
            </a:r>
          </a:p>
          <a:p>
            <a:r>
              <a:rPr lang="en-US" dirty="0" smtClean="0"/>
              <a:t>Feel safe and happy</a:t>
            </a:r>
          </a:p>
          <a:p>
            <a:r>
              <a:rPr lang="en-US" dirty="0" smtClean="0"/>
              <a:t>Take appropriate risks</a:t>
            </a:r>
          </a:p>
          <a:p>
            <a:r>
              <a:rPr lang="en-US" dirty="0" smtClean="0"/>
              <a:t>Diversity</a:t>
            </a:r>
          </a:p>
          <a:p>
            <a:r>
              <a:rPr lang="en-US" dirty="0" smtClean="0"/>
              <a:t>Respect</a:t>
            </a:r>
          </a:p>
          <a:p>
            <a:r>
              <a:rPr lang="en-US" dirty="0" smtClean="0"/>
              <a:t>Grow to full potential</a:t>
            </a:r>
            <a:endParaRPr lang="en-US" dirty="0"/>
          </a:p>
        </p:txBody>
      </p:sp>
      <p:sp>
        <p:nvSpPr>
          <p:cNvPr id="3" name="Title 2"/>
          <p:cNvSpPr>
            <a:spLocks noGrp="1"/>
          </p:cNvSpPr>
          <p:nvPr>
            <p:ph type="title"/>
          </p:nvPr>
        </p:nvSpPr>
        <p:spPr/>
        <p:txBody>
          <a:bodyPr/>
          <a:lstStyle/>
          <a:p>
            <a:r>
              <a:rPr lang="en-US" dirty="0" smtClean="0"/>
              <a:t>Goals for 4</a:t>
            </a:r>
            <a:r>
              <a:rPr lang="en-US" baseline="30000" dirty="0" smtClean="0"/>
              <a:t>th</a:t>
            </a:r>
            <a:r>
              <a:rPr lang="en-US" dirty="0" smtClean="0"/>
              <a:t> Grade</a:t>
            </a:r>
            <a:endParaRPr lang="en-US" dirty="0"/>
          </a:p>
        </p:txBody>
      </p:sp>
      <p:sp>
        <p:nvSpPr>
          <p:cNvPr id="4" name="Rounded Rectangle 3"/>
          <p:cNvSpPr/>
          <p:nvPr/>
        </p:nvSpPr>
        <p:spPr>
          <a:xfrm rot="5400000">
            <a:off x="4723845" y="2285446"/>
            <a:ext cx="3430109" cy="449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4055" y="3048000"/>
            <a:ext cx="3945889" cy="295941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quarter" idx="4"/>
          </p:nvPr>
        </p:nvSpPr>
        <p:spPr/>
        <p:txBody>
          <a:bodyPr/>
          <a:lstStyle/>
          <a:p>
            <a:r>
              <a:rPr lang="en-US" dirty="0" smtClean="0"/>
              <a:t>Back and forth everyday</a:t>
            </a:r>
          </a:p>
          <a:p>
            <a:r>
              <a:rPr lang="en-US" dirty="0" smtClean="0"/>
              <a:t>Homework</a:t>
            </a:r>
          </a:p>
          <a:p>
            <a:r>
              <a:rPr lang="en-US" dirty="0" smtClean="0"/>
              <a:t>Establish routine</a:t>
            </a:r>
          </a:p>
          <a:p>
            <a:r>
              <a:rPr lang="en-US" dirty="0" smtClean="0"/>
              <a:t>Please sign BOTH planner and homework</a:t>
            </a:r>
            <a:endParaRPr lang="en-US" dirty="0"/>
          </a:p>
        </p:txBody>
      </p:sp>
      <p:sp>
        <p:nvSpPr>
          <p:cNvPr id="3" name="Title 2"/>
          <p:cNvSpPr>
            <a:spLocks noGrp="1"/>
          </p:cNvSpPr>
          <p:nvPr>
            <p:ph type="title"/>
          </p:nvPr>
        </p:nvSpPr>
        <p:spPr/>
        <p:txBody>
          <a:bodyPr/>
          <a:lstStyle/>
          <a:p>
            <a:r>
              <a:rPr lang="en-US" dirty="0" smtClean="0"/>
              <a:t>Procedures</a:t>
            </a:r>
            <a:endParaRPr lang="en-US" dirty="0"/>
          </a:p>
        </p:txBody>
      </p:sp>
      <p:sp>
        <p:nvSpPr>
          <p:cNvPr id="6" name="Text Placeholder 5"/>
          <p:cNvSpPr>
            <a:spLocks noGrp="1"/>
          </p:cNvSpPr>
          <p:nvPr>
            <p:ph type="body" idx="3"/>
          </p:nvPr>
        </p:nvSpPr>
        <p:spPr/>
        <p:txBody>
          <a:bodyPr/>
          <a:lstStyle/>
          <a:p>
            <a:r>
              <a:rPr lang="en-US" dirty="0" smtClean="0"/>
              <a:t>Binder &amp; Planner</a:t>
            </a:r>
            <a:endParaRPr lang="en-US" dirty="0"/>
          </a:p>
        </p:txBody>
      </p:sp>
      <p:sp>
        <p:nvSpPr>
          <p:cNvPr id="10" name="Rounded Rectangle 9"/>
          <p:cNvSpPr/>
          <p:nvPr/>
        </p:nvSpPr>
        <p:spPr>
          <a:xfrm>
            <a:off x="492948" y="2049077"/>
            <a:ext cx="3807272" cy="294499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2724" y="2269354"/>
            <a:ext cx="3373120" cy="25298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 name="Text Placeholder 1"/>
          <p:cNvSpPr>
            <a:spLocks noGrp="1"/>
          </p:cNvSpPr>
          <p:nvPr>
            <p:ph type="body" idx="1"/>
          </p:nvPr>
        </p:nvSpPr>
        <p:spPr/>
        <p:txBody>
          <a:bodyPr/>
          <a:lstStyle/>
          <a:p>
            <a:r>
              <a:rPr lang="en-US" dirty="0" smtClean="0"/>
              <a:t> </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2000"/>
                                        <p:tgtEl>
                                          <p:spTgt spid="7">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fade">
                                      <p:cBhvr>
                                        <p:cTn id="10" dur="2000"/>
                                        <p:tgtEl>
                                          <p:spTgt spid="7">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Effect transition="in" filter="fade">
                                      <p:cBhvr>
                                        <p:cTn id="13" dur="2000"/>
                                        <p:tgtEl>
                                          <p:spTgt spid="7">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xEl>
                                              <p:pRg st="3" end="3"/>
                                            </p:txEl>
                                          </p:spTgt>
                                        </p:tgtEl>
                                        <p:attrNameLst>
                                          <p:attrName>style.visibility</p:attrName>
                                        </p:attrNameLst>
                                      </p:cBhvr>
                                      <p:to>
                                        <p:strVal val="visible"/>
                                      </p:to>
                                    </p:set>
                                    <p:animEffect transition="in" filter="fade">
                                      <p:cBhvr>
                                        <p:cTn id="16" dur="20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p:txBody>
          <a:bodyPr/>
          <a:lstStyle/>
          <a:p>
            <a:r>
              <a:rPr lang="en-US" dirty="0" smtClean="0"/>
              <a:t>Healthy – YES!</a:t>
            </a:r>
            <a:endParaRPr lang="en-US" dirty="0"/>
          </a:p>
        </p:txBody>
      </p:sp>
      <p:sp>
        <p:nvSpPr>
          <p:cNvPr id="5" name="Content Placeholder 4"/>
          <p:cNvSpPr>
            <a:spLocks noGrp="1"/>
          </p:cNvSpPr>
          <p:nvPr>
            <p:ph sz="half" idx="2"/>
          </p:nvPr>
        </p:nvSpPr>
        <p:spPr/>
        <p:txBody>
          <a:bodyPr/>
          <a:lstStyle/>
          <a:p>
            <a:r>
              <a:rPr lang="en-US" dirty="0" smtClean="0"/>
              <a:t>Fruit</a:t>
            </a:r>
          </a:p>
          <a:p>
            <a:r>
              <a:rPr lang="en-US" dirty="0" smtClean="0"/>
              <a:t>Vegetables</a:t>
            </a:r>
          </a:p>
          <a:p>
            <a:r>
              <a:rPr lang="en-US" dirty="0" smtClean="0"/>
              <a:t>Granola Bars</a:t>
            </a:r>
          </a:p>
          <a:p>
            <a:r>
              <a:rPr lang="en-US" dirty="0" smtClean="0"/>
              <a:t>Pretzels</a:t>
            </a:r>
          </a:p>
          <a:p>
            <a:r>
              <a:rPr lang="en-US" dirty="0" smtClean="0"/>
              <a:t>Yogurt</a:t>
            </a:r>
          </a:p>
          <a:p>
            <a:r>
              <a:rPr lang="en-US" dirty="0" smtClean="0"/>
              <a:t>Crackers</a:t>
            </a:r>
          </a:p>
          <a:p>
            <a:r>
              <a:rPr lang="en-US" dirty="0" smtClean="0"/>
              <a:t>Cheese</a:t>
            </a:r>
            <a:endParaRPr lang="en-US" dirty="0"/>
          </a:p>
        </p:txBody>
      </p:sp>
      <p:sp>
        <p:nvSpPr>
          <p:cNvPr id="3" name="Title 2"/>
          <p:cNvSpPr>
            <a:spLocks noGrp="1"/>
          </p:cNvSpPr>
          <p:nvPr>
            <p:ph type="title"/>
          </p:nvPr>
        </p:nvSpPr>
        <p:spPr/>
        <p:txBody>
          <a:bodyPr/>
          <a:lstStyle/>
          <a:p>
            <a:r>
              <a:rPr lang="en-US" dirty="0" smtClean="0"/>
              <a:t>Snacks</a:t>
            </a:r>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3728185" y="1718347"/>
            <a:ext cx="2967331" cy="2225498"/>
          </a:xfrm>
          <a:prstGeom prst="roundRect">
            <a:avLst>
              <a:gd name="adj" fmla="val 4122"/>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96610" y="3505200"/>
            <a:ext cx="3411465" cy="255859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2000"/>
                                        <p:tgtEl>
                                          <p:spTgt spid="5">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fade">
                                      <p:cBhvr>
                                        <p:cTn id="13" dur="2000"/>
                                        <p:tgtEl>
                                          <p:spTgt spid="5">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fade">
                                      <p:cBhvr>
                                        <p:cTn id="16" dur="2000"/>
                                        <p:tgtEl>
                                          <p:spTgt spid="5">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fade">
                                      <p:cBhvr>
                                        <p:cTn id="19" dur="2000"/>
                                        <p:tgtEl>
                                          <p:spTgt spid="5">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Effect transition="in" filter="fade">
                                      <p:cBhvr>
                                        <p:cTn id="22" dur="2000"/>
                                        <p:tgtEl>
                                          <p:spTgt spid="5">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animEffect transition="in" filter="fade">
                                      <p:cBhvr>
                                        <p:cTn id="25" dur="20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Unhealthy – NO!</a:t>
            </a:r>
            <a:endParaRPr lang="en-US" dirty="0"/>
          </a:p>
        </p:txBody>
      </p:sp>
      <p:sp>
        <p:nvSpPr>
          <p:cNvPr id="3" name="Content Placeholder 2"/>
          <p:cNvSpPr>
            <a:spLocks noGrp="1"/>
          </p:cNvSpPr>
          <p:nvPr>
            <p:ph sz="half" idx="2"/>
          </p:nvPr>
        </p:nvSpPr>
        <p:spPr/>
        <p:txBody>
          <a:bodyPr/>
          <a:lstStyle/>
          <a:p>
            <a:r>
              <a:rPr lang="en-US" dirty="0" smtClean="0"/>
              <a:t>Sugar</a:t>
            </a:r>
          </a:p>
          <a:p>
            <a:pPr lvl="1"/>
            <a:r>
              <a:rPr lang="en-US" dirty="0" smtClean="0"/>
              <a:t>Cookies</a:t>
            </a:r>
          </a:p>
          <a:p>
            <a:pPr lvl="1"/>
            <a:r>
              <a:rPr lang="en-US" dirty="0" smtClean="0"/>
              <a:t>Cakes</a:t>
            </a:r>
          </a:p>
          <a:p>
            <a:pPr lvl="1"/>
            <a:r>
              <a:rPr lang="en-US" dirty="0" smtClean="0"/>
              <a:t>Chocolate</a:t>
            </a:r>
          </a:p>
          <a:p>
            <a:pPr lvl="1"/>
            <a:r>
              <a:rPr lang="en-US" dirty="0" smtClean="0"/>
              <a:t>Pudding</a:t>
            </a:r>
          </a:p>
          <a:p>
            <a:pPr lvl="1"/>
            <a:r>
              <a:rPr lang="en-US" dirty="0" smtClean="0"/>
              <a:t>Sugary Cereal</a:t>
            </a:r>
          </a:p>
          <a:p>
            <a:pPr lvl="1"/>
            <a:endParaRPr lang="en-US" dirty="0" smtClean="0"/>
          </a:p>
          <a:p>
            <a:r>
              <a:rPr lang="en-US" dirty="0" smtClean="0"/>
              <a:t>Fatty Foods</a:t>
            </a:r>
          </a:p>
          <a:p>
            <a:pPr lvl="1"/>
            <a:r>
              <a:rPr lang="en-US" dirty="0" smtClean="0"/>
              <a:t>Chips</a:t>
            </a:r>
          </a:p>
          <a:p>
            <a:endParaRPr lang="en-US" dirty="0"/>
          </a:p>
        </p:txBody>
      </p:sp>
      <p:sp>
        <p:nvSpPr>
          <p:cNvPr id="4" name="Content Placeholder 3"/>
          <p:cNvSpPr>
            <a:spLocks noGrp="1"/>
          </p:cNvSpPr>
          <p:nvPr>
            <p:ph sz="quarter" idx="4"/>
          </p:nvPr>
        </p:nvSpPr>
        <p:spPr/>
        <p:txBody>
          <a:bodyPr/>
          <a:lstStyle/>
          <a:p>
            <a:r>
              <a:rPr lang="en-US" dirty="0" smtClean="0"/>
              <a:t>Yogurt in a tube</a:t>
            </a:r>
          </a:p>
          <a:p>
            <a:pPr lvl="1"/>
            <a:r>
              <a:rPr lang="en-US" dirty="0" err="1" smtClean="0"/>
              <a:t>Gogurt</a:t>
            </a:r>
            <a:r>
              <a:rPr lang="en-US" dirty="0" smtClean="0"/>
              <a:t> &amp; Crush Cups</a:t>
            </a:r>
            <a:endParaRPr lang="en-US" dirty="0" smtClean="0"/>
          </a:p>
          <a:p>
            <a:r>
              <a:rPr lang="en-US" dirty="0" smtClean="0"/>
              <a:t>Unpeeled </a:t>
            </a:r>
            <a:r>
              <a:rPr lang="en-US" dirty="0" smtClean="0"/>
              <a:t>oranges</a:t>
            </a:r>
          </a:p>
        </p:txBody>
      </p:sp>
      <p:sp>
        <p:nvSpPr>
          <p:cNvPr id="5" name="Title 4"/>
          <p:cNvSpPr>
            <a:spLocks noGrp="1"/>
          </p:cNvSpPr>
          <p:nvPr>
            <p:ph type="title"/>
          </p:nvPr>
        </p:nvSpPr>
        <p:spPr/>
        <p:txBody>
          <a:bodyPr/>
          <a:lstStyle/>
          <a:p>
            <a:r>
              <a:rPr lang="en-US" dirty="0" smtClean="0"/>
              <a:t>Snacks</a:t>
            </a:r>
            <a:endParaRPr lang="en-US" dirty="0"/>
          </a:p>
        </p:txBody>
      </p:sp>
      <p:sp>
        <p:nvSpPr>
          <p:cNvPr id="6" name="Text Placeholder 5"/>
          <p:cNvSpPr>
            <a:spLocks noGrp="1"/>
          </p:cNvSpPr>
          <p:nvPr>
            <p:ph type="body" idx="3"/>
          </p:nvPr>
        </p:nvSpPr>
        <p:spPr/>
        <p:txBody>
          <a:bodyPr/>
          <a:lstStyle/>
          <a:p>
            <a:r>
              <a:rPr lang="en-US" dirty="0" smtClean="0"/>
              <a:t>Messy – NO!</a:t>
            </a:r>
            <a:endParaRPr lang="en-US" dirty="0"/>
          </a:p>
        </p:txBody>
      </p:sp>
      <p:sp>
        <p:nvSpPr>
          <p:cNvPr id="8" name="Rounded Rectangle 7"/>
          <p:cNvSpPr/>
          <p:nvPr/>
        </p:nvSpPr>
        <p:spPr>
          <a:xfrm>
            <a:off x="5562600" y="3878512"/>
            <a:ext cx="3243580" cy="257442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98490" y="4064000"/>
            <a:ext cx="2971800" cy="22288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19475" y="4495800"/>
            <a:ext cx="1708150" cy="1640655"/>
          </a:xfrm>
          <a:prstGeom prst="rect">
            <a:avLst/>
          </a:prstGeom>
        </p:spPr>
      </p:pic>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Send a note in advance</a:t>
            </a:r>
          </a:p>
          <a:p>
            <a:pPr>
              <a:buNone/>
            </a:pPr>
            <a:endParaRPr lang="en-US" dirty="0" smtClean="0"/>
          </a:p>
          <a:p>
            <a:r>
              <a:rPr lang="en-US" dirty="0" smtClean="0"/>
              <a:t>Individual treat</a:t>
            </a:r>
          </a:p>
          <a:p>
            <a:pPr lvl="2"/>
            <a:r>
              <a:rPr lang="en-US" dirty="0" smtClean="0"/>
              <a:t>Cupcakes</a:t>
            </a:r>
          </a:p>
          <a:p>
            <a:pPr lvl="2">
              <a:buNone/>
            </a:pPr>
            <a:endParaRPr lang="en-US" dirty="0" smtClean="0"/>
          </a:p>
          <a:p>
            <a:pPr lvl="2"/>
            <a:r>
              <a:rPr lang="en-US" dirty="0" smtClean="0"/>
              <a:t>Individually wrapped </a:t>
            </a:r>
            <a:br>
              <a:rPr lang="en-US" dirty="0" smtClean="0"/>
            </a:br>
            <a:r>
              <a:rPr lang="en-US" dirty="0" smtClean="0"/>
              <a:t>ice cream treats</a:t>
            </a:r>
          </a:p>
          <a:p>
            <a:pPr lvl="2">
              <a:buNone/>
            </a:pPr>
            <a:endParaRPr lang="en-US" dirty="0" smtClean="0"/>
          </a:p>
          <a:p>
            <a:pPr lvl="2"/>
            <a:r>
              <a:rPr lang="en-US" dirty="0" smtClean="0"/>
              <a:t>Cookies</a:t>
            </a:r>
          </a:p>
          <a:p>
            <a:endParaRPr lang="en-US" dirty="0"/>
          </a:p>
        </p:txBody>
      </p:sp>
      <p:sp>
        <p:nvSpPr>
          <p:cNvPr id="3" name="Title 2"/>
          <p:cNvSpPr>
            <a:spLocks noGrp="1"/>
          </p:cNvSpPr>
          <p:nvPr>
            <p:ph type="title"/>
          </p:nvPr>
        </p:nvSpPr>
        <p:spPr/>
        <p:txBody>
          <a:bodyPr/>
          <a:lstStyle/>
          <a:p>
            <a:r>
              <a:rPr lang="en-US" dirty="0" smtClean="0"/>
              <a:t>Birthdays</a:t>
            </a:r>
            <a:endParaRPr lang="en-US" dirty="0"/>
          </a:p>
        </p:txBody>
      </p:sp>
      <p:sp>
        <p:nvSpPr>
          <p:cNvPr id="4" name="Rounded Rectangle 3"/>
          <p:cNvSpPr/>
          <p:nvPr/>
        </p:nvSpPr>
        <p:spPr>
          <a:xfrm>
            <a:off x="4419600" y="1143000"/>
            <a:ext cx="2971800" cy="3657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IMG_0062.JPG"/>
          <p:cNvPicPr>
            <a:picLocks noChangeAspect="1"/>
          </p:cNvPicPr>
          <p:nvPr/>
        </p:nvPicPr>
        <p:blipFill>
          <a:blip r:embed="rId3" cstate="print"/>
          <a:stretch>
            <a:fillRect/>
          </a:stretch>
        </p:blipFill>
        <p:spPr>
          <a:xfrm rot="5400000">
            <a:off x="4305300" y="1771650"/>
            <a:ext cx="3200400" cy="24003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68568" y="3394694"/>
            <a:ext cx="2100072" cy="281181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2000"/>
                                        <p:tgtEl>
                                          <p:spTgt spid="2">
                                            <p:txEl>
                                              <p:pRg st="2" end="2"/>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Effect transition="in" filter="fade">
                                      <p:cBhvr>
                                        <p:cTn id="15" dur="2000"/>
                                        <p:tgtEl>
                                          <p:spTgt spid="2">
                                            <p:txEl>
                                              <p:pRg st="3" end="3"/>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
                                            <p:txEl>
                                              <p:pRg st="5" end="5"/>
                                            </p:txEl>
                                          </p:spTgt>
                                        </p:tgtEl>
                                        <p:attrNameLst>
                                          <p:attrName>style.visibility</p:attrName>
                                        </p:attrNameLst>
                                      </p:cBhvr>
                                      <p:to>
                                        <p:strVal val="visible"/>
                                      </p:to>
                                    </p:set>
                                    <p:animEffect transition="in" filter="fade">
                                      <p:cBhvr>
                                        <p:cTn id="18" dur="2000"/>
                                        <p:tgtEl>
                                          <p:spTgt spid="2">
                                            <p:txEl>
                                              <p:pRg st="5" end="5"/>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animEffect transition="in" filter="fade">
                                      <p:cBhvr>
                                        <p:cTn id="21" dur="20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Field Trips</a:t>
            </a:r>
            <a:endParaRPr lang="en-US" dirty="0"/>
          </a:p>
        </p:txBody>
      </p:sp>
      <p:sp>
        <p:nvSpPr>
          <p:cNvPr id="3" name="Content Placeholder 2"/>
          <p:cNvSpPr>
            <a:spLocks noGrp="1"/>
          </p:cNvSpPr>
          <p:nvPr>
            <p:ph sz="half" idx="1"/>
          </p:nvPr>
        </p:nvSpPr>
        <p:spPr/>
        <p:txBody>
          <a:bodyPr/>
          <a:lstStyle/>
          <a:p>
            <a:r>
              <a:rPr lang="en-US" dirty="0" smtClean="0"/>
              <a:t>Movie Theater</a:t>
            </a:r>
          </a:p>
          <a:p>
            <a:r>
              <a:rPr lang="en-US" dirty="0" smtClean="0"/>
              <a:t>Plays</a:t>
            </a:r>
          </a:p>
          <a:p>
            <a:r>
              <a:rPr lang="en-US" dirty="0" smtClean="0"/>
              <a:t>Historical Museum</a:t>
            </a:r>
          </a:p>
          <a:p>
            <a:r>
              <a:rPr lang="en-US" dirty="0" smtClean="0"/>
              <a:t>State Capitol</a:t>
            </a:r>
          </a:p>
          <a:p>
            <a:r>
              <a:rPr lang="en-US" dirty="0" smtClean="0"/>
              <a:t>Planetarium</a:t>
            </a:r>
            <a:endParaRPr lang="en-US" dirty="0" smtClean="0"/>
          </a:p>
          <a:p>
            <a:r>
              <a:rPr lang="en-US" dirty="0" smtClean="0"/>
              <a:t>Sand Dunes</a:t>
            </a:r>
          </a:p>
          <a:p>
            <a:r>
              <a:rPr lang="en-US" dirty="0" smtClean="0"/>
              <a:t>Aquatic Center</a:t>
            </a:r>
            <a:endParaRPr lang="en-US"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0" y="822959"/>
            <a:ext cx="3512820" cy="263461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76800" y="3352800"/>
            <a:ext cx="3733800" cy="278882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20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20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2000"/>
                                        <p:tgtEl>
                                          <p:spTgt spid="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2000"/>
                                        <p:tgtEl>
                                          <p:spTgt spid="3">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2263</TotalTime>
  <Words>2220</Words>
  <Application>Microsoft Office PowerPoint</Application>
  <PresentationFormat>On-screen Show (4:3)</PresentationFormat>
  <Paragraphs>242</Paragraphs>
  <Slides>17</Slides>
  <Notes>15</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Paper</vt:lpstr>
      <vt:lpstr>Welcome to Parent Night!</vt:lpstr>
      <vt:lpstr>Meet the Teacher</vt:lpstr>
      <vt:lpstr>Meet the Student Teacher</vt:lpstr>
      <vt:lpstr>Goals for 4th Grade</vt:lpstr>
      <vt:lpstr>Procedures</vt:lpstr>
      <vt:lpstr>Snacks</vt:lpstr>
      <vt:lpstr>Snacks</vt:lpstr>
      <vt:lpstr>Birthdays</vt:lpstr>
      <vt:lpstr>Field Trips</vt:lpstr>
      <vt:lpstr>Bullying Rubric</vt:lpstr>
      <vt:lpstr>Volunteers</vt:lpstr>
      <vt:lpstr>PowerPoint Presentation</vt:lpstr>
      <vt:lpstr>Academics</vt:lpstr>
      <vt:lpstr>Language Arts</vt:lpstr>
      <vt:lpstr>Math</vt:lpstr>
      <vt:lpstr>Contact</vt:lpstr>
      <vt:lpstr>Thank you for coming!   We look forward to working with you  and your child this year!</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Parent Night!</dc:title>
  <dc:creator>The Wever's</dc:creator>
  <cp:lastModifiedBy>Mary Wever</cp:lastModifiedBy>
  <cp:revision>109</cp:revision>
  <dcterms:created xsi:type="dcterms:W3CDTF">2009-07-27T02:22:09Z</dcterms:created>
  <dcterms:modified xsi:type="dcterms:W3CDTF">2012-09-13T20:08:21Z</dcterms:modified>
</cp:coreProperties>
</file>